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2" r:id="rId7"/>
    <p:sldId id="331" r:id="rId8"/>
    <p:sldId id="335" r:id="rId9"/>
    <p:sldId id="333" r:id="rId10"/>
    <p:sldId id="298" r:id="rId11"/>
    <p:sldId id="262" r:id="rId12"/>
    <p:sldId id="263" r:id="rId13"/>
    <p:sldId id="299" r:id="rId14"/>
    <p:sldId id="302" r:id="rId15"/>
    <p:sldId id="264" r:id="rId16"/>
    <p:sldId id="266" r:id="rId17"/>
    <p:sldId id="265" r:id="rId18"/>
    <p:sldId id="276" r:id="rId19"/>
    <p:sldId id="303" r:id="rId20"/>
    <p:sldId id="293"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2" autoAdjust="0"/>
    <p:restoredTop sz="85116" autoAdjust="0"/>
  </p:normalViewPr>
  <p:slideViewPr>
    <p:cSldViewPr snapToGrid="0" snapToObjects="1">
      <p:cViewPr varScale="1">
        <p:scale>
          <a:sx n="64" d="100"/>
          <a:sy n="64" d="100"/>
        </p:scale>
        <p:origin x="72" y="81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11/4/2024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11/4/2024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a:t>
            </a:r>
            <a:r>
              <a:rPr lang="en-US" sz="2200" dirty="0" err="1">
                <a:solidFill>
                  <a:srgbClr val="1C7DDB"/>
                </a:solidFill>
                <a:latin typeface="Abadi"/>
              </a:rPr>
              <a:t>SpaceX</a:t>
            </a:r>
            <a:r>
              <a:rPr lang="en-US" sz="2200" dirty="0">
                <a:solidFill>
                  <a:srgbClr val="1C7DDB"/>
                </a:solidFill>
                <a:latin typeface="Abadi"/>
              </a:rPr>
              <a:t>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8"/>
            <a:ext cx="10363201" cy="4206875"/>
          </a:xfrm>
          <a:prstGeom prst="rect">
            <a:avLst/>
          </a:prstGeom>
        </p:spPr>
        <p:txBody>
          <a:bodyPr lIns="91440" tIns="45720" rIns="91440" bIns="45720" anchor="t">
            <a:noAutofit/>
          </a:bodyPr>
          <a:lstStyle/>
          <a:p>
            <a:pPr marL="0" lvl="0" indent="0" eaLnBrk="0" fontAlgn="base" hangingPunct="0">
              <a:lnSpc>
                <a:spcPct val="100000"/>
              </a:lnSpc>
              <a:spcBef>
                <a:spcPct val="0"/>
              </a:spcBef>
              <a:spcAft>
                <a:spcPct val="0"/>
              </a:spcAft>
              <a:buNone/>
            </a:pPr>
            <a:r>
              <a:rPr lang="en-US" altLang="en-US" sz="2400" b="1" dirty="0" smtClean="0">
                <a:latin typeface="Arial" panose="020B0604020202020204" pitchFamily="34" charset="0"/>
              </a:rPr>
              <a:t>Web </a:t>
            </a:r>
            <a:r>
              <a:rPr lang="en-US" altLang="en-US" sz="2400" b="1" dirty="0">
                <a:latin typeface="Arial" panose="020B0604020202020204" pitchFamily="34" charset="0"/>
              </a:rPr>
              <a:t>Scraping Process</a:t>
            </a:r>
          </a:p>
          <a:p>
            <a:pPr marL="0" lvl="0" indent="0" eaLnBrk="0" fontAlgn="base" hangingPunct="0">
              <a:lnSpc>
                <a:spcPct val="100000"/>
              </a:lnSpc>
              <a:spcBef>
                <a:spcPct val="0"/>
              </a:spcBef>
              <a:spcAft>
                <a:spcPct val="0"/>
              </a:spcAft>
              <a:buNone/>
            </a:pPr>
            <a:r>
              <a:rPr lang="en-US" altLang="en-US" sz="2400" dirty="0">
                <a:latin typeface="Arial" panose="020B0604020202020204" pitchFamily="34" charset="0"/>
              </a:rPr>
              <a:t>For web scraping (if applied), describe your steps:</a:t>
            </a:r>
          </a:p>
          <a:p>
            <a:pPr marL="0" lvl="0" indent="0" eaLnBrk="0" fontAlgn="base" hangingPunct="0">
              <a:lnSpc>
                <a:spcPct val="100000"/>
              </a:lnSpc>
              <a:spcBef>
                <a:spcPct val="0"/>
              </a:spcBef>
              <a:spcAft>
                <a:spcPct val="0"/>
              </a:spcAft>
              <a:buFontTx/>
              <a:buChar char="•"/>
            </a:pPr>
            <a:r>
              <a:rPr lang="en-US" altLang="en-US" sz="2400" i="1" dirty="0">
                <a:latin typeface="Arial" panose="020B0604020202020204" pitchFamily="34" charset="0"/>
              </a:rPr>
              <a:t>Identify Source</a:t>
            </a:r>
            <a:r>
              <a:rPr lang="en-US" altLang="en-US" sz="2400" dirty="0">
                <a:latin typeface="Arial" panose="020B0604020202020204" pitchFamily="34" charset="0"/>
              </a:rPr>
              <a:t>: Target data source (e.g., Wikipedia page on Falcon 9 launches).</a:t>
            </a:r>
          </a:p>
          <a:p>
            <a:pPr marL="0" lvl="0" indent="0" eaLnBrk="0" fontAlgn="base" hangingPunct="0">
              <a:lnSpc>
                <a:spcPct val="100000"/>
              </a:lnSpc>
              <a:spcBef>
                <a:spcPct val="0"/>
              </a:spcBef>
              <a:spcAft>
                <a:spcPct val="0"/>
              </a:spcAft>
              <a:buFontTx/>
              <a:buChar char="•"/>
            </a:pPr>
            <a:r>
              <a:rPr lang="en-US" altLang="en-US" sz="2400" i="1" dirty="0">
                <a:latin typeface="Arial" panose="020B0604020202020204" pitchFamily="34" charset="0"/>
              </a:rPr>
              <a:t>Scraping Methodology</a:t>
            </a:r>
            <a:r>
              <a:rPr lang="en-US" altLang="en-US" sz="2400" dirty="0">
                <a:latin typeface="Arial" panose="020B0604020202020204" pitchFamily="34" charset="0"/>
              </a:rPr>
              <a:t>: Use </a:t>
            </a:r>
            <a:r>
              <a:rPr lang="en-US" altLang="en-US" sz="2400" dirty="0" err="1">
                <a:latin typeface="Arial Unicode MS"/>
              </a:rPr>
              <a:t>BeautifulSoup</a:t>
            </a:r>
            <a:r>
              <a:rPr lang="en-US" altLang="en-US" sz="2400" dirty="0"/>
              <a:t> to parse tables and store data.</a:t>
            </a:r>
            <a:endParaRPr lang="en-US" altLang="en-US" sz="2400" dirty="0">
              <a:latin typeface="Arial" panose="020B0604020202020204" pitchFamily="34" charset="0"/>
            </a:endParaRPr>
          </a:p>
          <a:p>
            <a:pPr marL="0" lvl="0" indent="0" eaLnBrk="0" fontAlgn="base" hangingPunct="0">
              <a:lnSpc>
                <a:spcPct val="100000"/>
              </a:lnSpc>
              <a:spcBef>
                <a:spcPct val="0"/>
              </a:spcBef>
              <a:spcAft>
                <a:spcPct val="0"/>
              </a:spcAft>
              <a:buFontTx/>
              <a:buChar char="•"/>
            </a:pPr>
            <a:r>
              <a:rPr lang="en-US" altLang="en-US" sz="2400" i="1" dirty="0">
                <a:latin typeface="Arial" panose="020B0604020202020204" pitchFamily="34" charset="0"/>
              </a:rPr>
              <a:t>Data Extraction</a:t>
            </a:r>
            <a:r>
              <a:rPr lang="en-US" altLang="en-US" sz="2400" dirty="0">
                <a:latin typeface="Arial" panose="020B0604020202020204" pitchFamily="34" charset="0"/>
              </a:rPr>
              <a:t>: Extract HTML table data and store it as a </a:t>
            </a:r>
            <a:r>
              <a:rPr lang="en-US" altLang="en-US" sz="2400" dirty="0" err="1">
                <a:latin typeface="Arial" panose="020B0604020202020204" pitchFamily="34" charset="0"/>
              </a:rPr>
              <a:t>DataFrame</a:t>
            </a:r>
            <a:r>
              <a:rPr lang="en-US" altLang="en-US" sz="2400" dirty="0">
                <a:latin typeface="Arial" panose="020B0604020202020204" pitchFamily="34" charset="0"/>
              </a:rPr>
              <a: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pPr marL="0" lvl="0" indent="0" eaLnBrk="0" fontAlgn="base" hangingPunct="0">
              <a:lnSpc>
                <a:spcPct val="100000"/>
              </a:lnSpc>
              <a:spcBef>
                <a:spcPct val="0"/>
              </a:spcBef>
              <a:spcAft>
                <a:spcPct val="0"/>
              </a:spcAft>
              <a:buNone/>
            </a:pPr>
            <a:r>
              <a:rPr lang="en-US" altLang="en-US" sz="1800" dirty="0">
                <a:latin typeface="Arial" panose="020B0604020202020204" pitchFamily="34" charset="0"/>
              </a:rPr>
              <a:t>Explain any processing tasks, including handling missing values, renaming columns, and feature engineering:</a:t>
            </a:r>
          </a:p>
          <a:p>
            <a:pPr marL="0" lvl="0" indent="0" eaLnBrk="0" fontAlgn="base" hangingPunct="0">
              <a:lnSpc>
                <a:spcPct val="100000"/>
              </a:lnSpc>
              <a:spcBef>
                <a:spcPct val="0"/>
              </a:spcBef>
              <a:spcAft>
                <a:spcPct val="0"/>
              </a:spcAft>
              <a:buFontTx/>
              <a:buChar char="•"/>
            </a:pPr>
            <a:r>
              <a:rPr lang="en-US" altLang="en-US" sz="1800" i="1" dirty="0">
                <a:latin typeface="Arial" panose="020B0604020202020204" pitchFamily="34" charset="0"/>
              </a:rPr>
              <a:t>Example</a:t>
            </a:r>
            <a:r>
              <a:rPr lang="en-US" altLang="en-US" sz="1800" dirty="0">
                <a:latin typeface="Arial" panose="020B0604020202020204" pitchFamily="34" charset="0"/>
              </a:rPr>
              <a:t>: Standardize column names for consistency (</a:t>
            </a:r>
            <a:r>
              <a:rPr lang="en-US" altLang="en-US" sz="1800" dirty="0" err="1">
                <a:latin typeface="Arial Unicode MS"/>
              </a:rPr>
              <a:t>FlightNumber</a:t>
            </a:r>
            <a:r>
              <a:rPr lang="en-US" altLang="en-US" sz="1400" dirty="0"/>
              <a:t>, </a:t>
            </a:r>
            <a:r>
              <a:rPr lang="en-US" altLang="en-US" sz="1800" dirty="0" err="1">
                <a:latin typeface="Arial Unicode MS"/>
              </a:rPr>
              <a:t>LaunchSite</a:t>
            </a:r>
            <a:r>
              <a:rPr lang="en-US" altLang="en-US" sz="1400" dirty="0"/>
              <a:t>, etc.).</a:t>
            </a:r>
            <a:endParaRPr lang="en-US" altLang="en-US" sz="4000" dirty="0">
              <a:latin typeface="Arial" panose="020B0604020202020204" pitchFamily="34" charset="0"/>
            </a:endParaRPr>
          </a:p>
          <a:p>
            <a:pPr marL="0" lvl="0" indent="0" eaLnBrk="0" fontAlgn="base" hangingPunct="0">
              <a:lnSpc>
                <a:spcPct val="100000"/>
              </a:lnSpc>
              <a:spcBef>
                <a:spcPct val="0"/>
              </a:spcBef>
              <a:spcAft>
                <a:spcPct val="0"/>
              </a:spcAft>
              <a:buFontTx/>
              <a:buChar char="•"/>
            </a:pPr>
            <a:r>
              <a:rPr lang="en-US" altLang="en-US" sz="1800" i="1" dirty="0">
                <a:latin typeface="Arial" panose="020B0604020202020204" pitchFamily="34" charset="0"/>
              </a:rPr>
              <a:t>Handle Missing Values</a:t>
            </a:r>
            <a:r>
              <a:rPr lang="en-US" altLang="en-US" sz="1800" dirty="0">
                <a:latin typeface="Arial" panose="020B0604020202020204" pitchFamily="34" charset="0"/>
              </a:rPr>
              <a:t>: Fill or remove missing data as required.</a:t>
            </a:r>
          </a:p>
          <a:p>
            <a:pPr marL="0" lvl="0" indent="0" eaLnBrk="0" fontAlgn="base" hangingPunct="0">
              <a:lnSpc>
                <a:spcPct val="100000"/>
              </a:lnSpc>
              <a:spcBef>
                <a:spcPct val="0"/>
              </a:spcBef>
              <a:spcAft>
                <a:spcPct val="0"/>
              </a:spcAft>
              <a:buFontTx/>
              <a:buChar char="•"/>
            </a:pPr>
            <a:r>
              <a:rPr lang="en-US" altLang="en-US" sz="1800" i="1" dirty="0">
                <a:latin typeface="Arial" panose="020B0604020202020204" pitchFamily="34" charset="0"/>
              </a:rPr>
              <a:t>Categorical Encoding</a:t>
            </a:r>
            <a:r>
              <a:rPr lang="en-US" altLang="en-US" sz="1800" dirty="0">
                <a:latin typeface="Arial" panose="020B0604020202020204" pitchFamily="34" charset="0"/>
              </a:rPr>
              <a:t>: Use </a:t>
            </a:r>
            <a:r>
              <a:rPr lang="en-US" altLang="en-US" sz="1800" dirty="0" err="1">
                <a:latin typeface="Arial Unicode MS"/>
              </a:rPr>
              <a:t>pd.get_dummies</a:t>
            </a:r>
            <a:r>
              <a:rPr lang="en-US" altLang="en-US" sz="1800" dirty="0">
                <a:latin typeface="Arial Unicode MS"/>
              </a:rPr>
              <a:t>()</a:t>
            </a:r>
            <a:r>
              <a:rPr lang="en-US" altLang="en-US" sz="1800" dirty="0"/>
              <a:t> to convert categorical variables.</a:t>
            </a:r>
            <a:endParaRPr lang="en-US" altLang="en-US" sz="1800" dirty="0">
              <a:latin typeface="Arial" panose="020B0604020202020204" pitchFamily="34" charset="0"/>
            </a:endParaRPr>
          </a:p>
          <a:p>
            <a:pPr marL="0" lvl="0" indent="0" eaLnBrk="0" fontAlgn="base" hangingPunct="0">
              <a:lnSpc>
                <a:spcPct val="100000"/>
              </a:lnSpc>
              <a:spcBef>
                <a:spcPct val="0"/>
              </a:spcBef>
              <a:spcAft>
                <a:spcPct val="0"/>
              </a:spcAft>
              <a:buFontTx/>
              <a:buChar char="•"/>
            </a:pPr>
            <a:r>
              <a:rPr lang="en-US" altLang="en-US" sz="1800" i="1" dirty="0">
                <a:latin typeface="Arial" panose="020B0604020202020204" pitchFamily="34" charset="0"/>
              </a:rPr>
              <a:t>Flowchart for Data Wrangling</a:t>
            </a:r>
            <a:r>
              <a:rPr lang="en-US" altLang="en-US" sz="1800" dirty="0">
                <a:latin typeface="Arial" panose="020B0604020202020204" pitchFamily="34" charset="0"/>
              </a:rPr>
              <a:t>:</a:t>
            </a:r>
          </a:p>
          <a:p>
            <a:pPr marL="457200" lvl="1" indent="0" eaLnBrk="0" fontAlgn="base" hangingPunct="0">
              <a:lnSpc>
                <a:spcPct val="100000"/>
              </a:lnSpc>
              <a:spcBef>
                <a:spcPct val="0"/>
              </a:spcBef>
              <a:spcAft>
                <a:spcPct val="0"/>
              </a:spcAft>
              <a:buFontTx/>
              <a:buChar char="•"/>
            </a:pPr>
            <a:r>
              <a:rPr lang="en-US" altLang="en-US" sz="1800" dirty="0">
                <a:latin typeface="Arial" panose="020B0604020202020204" pitchFamily="34" charset="0"/>
              </a:rPr>
              <a:t>Step 1: Load and inspect raw data.</a:t>
            </a:r>
          </a:p>
          <a:p>
            <a:pPr marL="457200" lvl="1" indent="0" eaLnBrk="0" fontAlgn="base" hangingPunct="0">
              <a:lnSpc>
                <a:spcPct val="100000"/>
              </a:lnSpc>
              <a:spcBef>
                <a:spcPct val="0"/>
              </a:spcBef>
              <a:spcAft>
                <a:spcPct val="0"/>
              </a:spcAft>
              <a:buFontTx/>
              <a:buChar char="•"/>
            </a:pPr>
            <a:r>
              <a:rPr lang="en-US" altLang="en-US" sz="1800" dirty="0">
                <a:latin typeface="Arial" panose="020B0604020202020204" pitchFamily="34" charset="0"/>
              </a:rPr>
              <a:t>Step 2: Handle missing values.</a:t>
            </a:r>
          </a:p>
          <a:p>
            <a:pPr marL="457200" lvl="1" indent="0" eaLnBrk="0" fontAlgn="base" hangingPunct="0">
              <a:lnSpc>
                <a:spcPct val="100000"/>
              </a:lnSpc>
              <a:spcBef>
                <a:spcPct val="0"/>
              </a:spcBef>
              <a:spcAft>
                <a:spcPct val="0"/>
              </a:spcAft>
              <a:buFontTx/>
              <a:buChar char="•"/>
            </a:pPr>
            <a:r>
              <a:rPr lang="en-US" altLang="en-US" sz="1800" dirty="0">
                <a:latin typeface="Arial" panose="020B0604020202020204" pitchFamily="34" charset="0"/>
              </a:rPr>
              <a:t>Step 3: Encode categorical features.</a:t>
            </a:r>
          </a:p>
          <a:p>
            <a:pPr marL="457200" lvl="1" indent="0" eaLnBrk="0" fontAlgn="base" hangingPunct="0">
              <a:lnSpc>
                <a:spcPct val="100000"/>
              </a:lnSpc>
              <a:spcBef>
                <a:spcPct val="0"/>
              </a:spcBef>
              <a:spcAft>
                <a:spcPct val="0"/>
              </a:spcAft>
              <a:buFontTx/>
              <a:buChar char="•"/>
            </a:pPr>
            <a:r>
              <a:rPr lang="en-US" altLang="en-US" sz="1800" dirty="0">
                <a:latin typeface="Arial" panose="020B0604020202020204" pitchFamily="34" charset="0"/>
              </a:rPr>
              <a:t>Step 4: Standardize numerical values</a:t>
            </a:r>
            <a:r>
              <a:rPr lang="en-US" altLang="en-US" sz="1800" dirty="0" smtClean="0">
                <a:latin typeface="Arial" panose="020B0604020202020204" pitchFamily="34" charset="0"/>
              </a:rPr>
              <a:t>.</a:t>
            </a:r>
            <a:endParaRPr lang="en-US" dirty="0" smtClean="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r>
              <a:rPr lang="en-US" b="1" dirty="0"/>
              <a:t>Exploratory Data Analysis (EDA)</a:t>
            </a:r>
          </a:p>
          <a:p>
            <a:r>
              <a:rPr lang="en-US" b="1" dirty="0"/>
              <a:t>Charts and Visualizations</a:t>
            </a:r>
            <a:r>
              <a:rPr lang="en-US" dirty="0"/>
              <a:t>:</a:t>
            </a:r>
          </a:p>
          <a:p>
            <a:pPr lvl="1"/>
            <a:r>
              <a:rPr lang="en-US" b="1" dirty="0"/>
              <a:t>Scatter Plots</a:t>
            </a:r>
            <a:r>
              <a:rPr lang="en-US" dirty="0"/>
              <a:t>:</a:t>
            </a:r>
          </a:p>
          <a:p>
            <a:pPr lvl="2"/>
            <a:r>
              <a:rPr lang="en-US" i="1" dirty="0"/>
              <a:t>Flight Number vs. Launch Site</a:t>
            </a:r>
            <a:r>
              <a:rPr lang="en-US" dirty="0"/>
              <a:t>: Show relationship between launch attempts and location.</a:t>
            </a:r>
          </a:p>
          <a:p>
            <a:pPr lvl="2"/>
            <a:r>
              <a:rPr lang="en-US" i="1" dirty="0"/>
              <a:t>Payload vs. Launch Site</a:t>
            </a:r>
            <a:r>
              <a:rPr lang="en-US" dirty="0"/>
              <a:t>: Identify patterns in payload mass by location.</a:t>
            </a:r>
          </a:p>
          <a:p>
            <a:pPr lvl="1"/>
            <a:r>
              <a:rPr lang="en-US" b="1" dirty="0"/>
              <a:t>Bar Charts</a:t>
            </a:r>
            <a:r>
              <a:rPr lang="en-US" dirty="0"/>
              <a:t>:</a:t>
            </a:r>
          </a:p>
          <a:p>
            <a:pPr lvl="2"/>
            <a:r>
              <a:rPr lang="en-US" i="1" dirty="0"/>
              <a:t>Success Rate per Orbit</a:t>
            </a:r>
            <a:r>
              <a:rPr lang="en-US" dirty="0"/>
              <a:t>: Visualize success rate of missions by orbit type.</a:t>
            </a:r>
          </a:p>
          <a:p>
            <a:pPr lvl="1"/>
            <a:r>
              <a:rPr lang="en-US" b="1" dirty="0"/>
              <a:t>Line Charts</a:t>
            </a:r>
            <a:r>
              <a:rPr lang="en-US" dirty="0"/>
              <a:t>:</a:t>
            </a:r>
          </a:p>
          <a:p>
            <a:pPr lvl="2"/>
            <a:r>
              <a:rPr lang="en-US" i="1" dirty="0"/>
              <a:t>Yearly Success Rate</a:t>
            </a:r>
            <a:r>
              <a:rPr lang="en-US" dirty="0"/>
              <a:t>: Plot the average success rate over time.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Rectangle 1"/>
          <p:cNvSpPr>
            <a:spLocks noChangeArrowheads="1"/>
          </p:cNvSpPr>
          <p:nvPr/>
        </p:nvSpPr>
        <p:spPr bwMode="auto">
          <a:xfrm>
            <a:off x="770011" y="2089420"/>
            <a:ext cx="1051560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Arial" panose="020B0604020202020204" pitchFamily="34" charset="0"/>
              </a:rPr>
              <a:t>SQL Query Summaries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1" u="none" strike="noStrike" cap="none" normalizeH="0" baseline="0" dirty="0" smtClean="0">
                <a:ln>
                  <a:noFill/>
                </a:ln>
                <a:solidFill>
                  <a:schemeClr val="tx1"/>
                </a:solidFill>
                <a:effectLst/>
                <a:latin typeface="Arial" panose="020B0604020202020204" pitchFamily="34" charset="0"/>
              </a:rPr>
              <a:t>Query 1</a:t>
            </a:r>
            <a:r>
              <a:rPr kumimoji="0" lang="en-US" altLang="en-US" sz="2400" b="0" i="0" u="none" strike="noStrike" cap="none" normalizeH="0" baseline="0" dirty="0" smtClean="0">
                <a:ln>
                  <a:noFill/>
                </a:ln>
                <a:solidFill>
                  <a:schemeClr val="tx1"/>
                </a:solidFill>
                <a:effectLst/>
                <a:latin typeface="Arial" panose="020B0604020202020204" pitchFamily="34" charset="0"/>
              </a:rPr>
              <a:t>: Retrieve unique launch sites:</a:t>
            </a:r>
            <a:endParaRPr kumimoji="0" lang="en-US" altLang="en-US" sz="2400" b="0" i="0" u="none" strike="noStrike" cap="none" normalizeH="0" baseline="0" dirty="0" smtClean="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Unicode MS"/>
              </a:rPr>
              <a:t>SELECT DISTINCT </a:t>
            </a:r>
            <a:r>
              <a:rPr kumimoji="0" lang="en-US" altLang="en-US" sz="2400" b="0" i="0" u="none" strike="noStrike" cap="none" normalizeH="0" baseline="0" dirty="0" err="1" smtClean="0">
                <a:ln>
                  <a:noFill/>
                </a:ln>
                <a:solidFill>
                  <a:schemeClr val="tx1"/>
                </a:solidFill>
                <a:effectLst/>
                <a:latin typeface="Arial Unicode MS"/>
              </a:rPr>
              <a:t>Launch_Site</a:t>
            </a:r>
            <a:r>
              <a:rPr kumimoji="0" lang="en-US" altLang="en-US" sz="2400" b="0" i="0" u="none" strike="noStrike" cap="none" normalizeH="0" baseline="0" dirty="0" smtClean="0">
                <a:ln>
                  <a:noFill/>
                </a:ln>
                <a:solidFill>
                  <a:schemeClr val="tx1"/>
                </a:solidFill>
                <a:effectLst/>
                <a:latin typeface="Arial Unicode MS"/>
              </a:rPr>
              <a:t> FROM SPACEXTBL; </a:t>
            </a:r>
            <a:endParaRPr kumimoji="0" lang="en-US" altLang="en-US" sz="2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1" u="none" strike="noStrike" cap="none" normalizeH="0" baseline="0" dirty="0" smtClean="0">
                <a:ln>
                  <a:noFill/>
                </a:ln>
                <a:solidFill>
                  <a:schemeClr val="tx1"/>
                </a:solidFill>
                <a:effectLst/>
                <a:latin typeface="Arial" panose="020B0604020202020204" pitchFamily="34" charset="0"/>
              </a:rPr>
              <a:t>Query 2</a:t>
            </a:r>
            <a:r>
              <a:rPr kumimoji="0" lang="en-US" altLang="en-US" sz="2400" b="0" i="0" u="none" strike="noStrike" cap="none" normalizeH="0" baseline="0" dirty="0" smtClean="0">
                <a:ln>
                  <a:noFill/>
                </a:ln>
                <a:solidFill>
                  <a:schemeClr val="tx1"/>
                </a:solidFill>
                <a:effectLst/>
                <a:latin typeface="Arial" panose="020B0604020202020204" pitchFamily="34" charset="0"/>
              </a:rPr>
              <a:t>: Retrieve five records where launch site starts with 'CCA':</a:t>
            </a:r>
            <a:endParaRPr kumimoji="0" lang="en-US" altLang="en-US" sz="2400" b="0" i="0" u="none" strike="noStrike" cap="none" normalizeH="0" baseline="0" dirty="0" smtClean="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Unicode MS"/>
              </a:rPr>
              <a:t>SELECT * FROM SPACEXTBL WHERE </a:t>
            </a:r>
            <a:r>
              <a:rPr kumimoji="0" lang="en-US" altLang="en-US" sz="2400" b="0" i="0" u="none" strike="noStrike" cap="none" normalizeH="0" baseline="0" dirty="0" err="1" smtClean="0">
                <a:ln>
                  <a:noFill/>
                </a:ln>
                <a:solidFill>
                  <a:schemeClr val="tx1"/>
                </a:solidFill>
                <a:effectLst/>
                <a:latin typeface="Arial Unicode MS"/>
              </a:rPr>
              <a:t>Launch_Site</a:t>
            </a:r>
            <a:r>
              <a:rPr kumimoji="0" lang="en-US" altLang="en-US" sz="2400" b="0" i="0" u="none" strike="noStrike" cap="none" normalizeH="0" baseline="0" dirty="0" smtClean="0">
                <a:ln>
                  <a:noFill/>
                </a:ln>
                <a:solidFill>
                  <a:schemeClr val="tx1"/>
                </a:solidFill>
                <a:effectLst/>
                <a:latin typeface="Arial Unicode MS"/>
              </a:rPr>
              <a:t> LIKE 'CCA%' LIMIT 5; </a:t>
            </a:r>
            <a:endParaRPr kumimoji="0" lang="en-US" altLang="en-US" sz="2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1" u="none" strike="noStrike" cap="none" normalizeH="0" baseline="0" dirty="0" smtClean="0">
                <a:ln>
                  <a:noFill/>
                </a:ln>
                <a:solidFill>
                  <a:schemeClr val="tx1"/>
                </a:solidFill>
                <a:effectLst/>
                <a:latin typeface="Arial" panose="020B0604020202020204" pitchFamily="34" charset="0"/>
              </a:rPr>
              <a:t>Query 3</a:t>
            </a:r>
            <a:r>
              <a:rPr kumimoji="0" lang="en-US" altLang="en-US" sz="2400" b="0" i="0" u="none" strike="noStrike" cap="none" normalizeH="0" baseline="0" dirty="0" smtClean="0">
                <a:ln>
                  <a:noFill/>
                </a:ln>
                <a:solidFill>
                  <a:schemeClr val="tx1"/>
                </a:solidFill>
                <a:effectLst/>
                <a:latin typeface="Arial" panose="020B0604020202020204" pitchFamily="34" charset="0"/>
              </a:rPr>
              <a:t>: Total payload for NASA launches:</a:t>
            </a:r>
            <a:endParaRPr kumimoji="0" lang="en-US" altLang="en-US" sz="2400" b="0" i="0" u="none" strike="noStrike" cap="none" normalizeH="0" baseline="0" dirty="0" smtClean="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Unicode MS"/>
              </a:rPr>
              <a:t>SELECT SUM(</a:t>
            </a:r>
            <a:r>
              <a:rPr kumimoji="0" lang="en-US" altLang="en-US" sz="2400" b="0" i="0" u="none" strike="noStrike" cap="none" normalizeH="0" baseline="0" dirty="0" err="1" smtClean="0">
                <a:ln>
                  <a:noFill/>
                </a:ln>
                <a:solidFill>
                  <a:schemeClr val="tx1"/>
                </a:solidFill>
                <a:effectLst/>
                <a:latin typeface="Arial Unicode MS"/>
              </a:rPr>
              <a:t>PayloadMass</a:t>
            </a:r>
            <a:r>
              <a:rPr kumimoji="0" lang="en-US" altLang="en-US" sz="2400" b="0" i="0" u="none" strike="noStrike" cap="none" normalizeH="0" baseline="0" dirty="0" smtClean="0">
                <a:ln>
                  <a:noFill/>
                </a:ln>
                <a:solidFill>
                  <a:schemeClr val="tx1"/>
                </a:solidFill>
                <a:effectLst/>
                <a:latin typeface="Arial Unicode MS"/>
              </a:rPr>
              <a:t>) FROM SPACEXTBL WHERE Customer = 'NASA'; </a:t>
            </a:r>
            <a:endParaRPr kumimoji="0" lang="en-US" altLang="en-US" sz="2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1" u="none" strike="noStrike" cap="none" normalizeH="0" baseline="0" dirty="0" smtClean="0">
                <a:ln>
                  <a:noFill/>
                </a:ln>
                <a:solidFill>
                  <a:schemeClr val="tx1"/>
                </a:solidFill>
                <a:effectLst/>
                <a:latin typeface="Arial" panose="020B0604020202020204" pitchFamily="34" charset="0"/>
              </a:rPr>
              <a:t>Query 4</a:t>
            </a:r>
            <a:r>
              <a:rPr kumimoji="0" lang="en-US" altLang="en-US" sz="2400" b="0" i="0" u="none" strike="noStrike" cap="none" normalizeH="0" baseline="0" dirty="0" smtClean="0">
                <a:ln>
                  <a:noFill/>
                </a:ln>
                <a:solidFill>
                  <a:schemeClr val="tx1"/>
                </a:solidFill>
                <a:effectLst/>
                <a:latin typeface="Arial" panose="020B0604020202020204" pitchFamily="34" charset="0"/>
              </a:rPr>
              <a:t>: Average payload mass for </a:t>
            </a:r>
            <a:r>
              <a:rPr kumimoji="0" lang="en-US" altLang="en-US" sz="2400" b="0" i="0" u="none" strike="noStrike" cap="none" normalizeH="0" baseline="0" dirty="0" smtClean="0">
                <a:ln>
                  <a:noFill/>
                </a:ln>
                <a:solidFill>
                  <a:schemeClr val="tx1"/>
                </a:solidFill>
                <a:effectLst/>
                <a:latin typeface="Arial Unicode MS"/>
              </a:rPr>
              <a:t>F9 v1.1</a:t>
            </a:r>
            <a:r>
              <a:rPr kumimoji="0" lang="en-US" altLang="en-US" sz="2400" b="0" i="0" u="none" strike="noStrike" cap="none" normalizeH="0" baseline="0" dirty="0" smtClean="0">
                <a:ln>
                  <a:noFill/>
                </a:ln>
                <a:solidFill>
                  <a:schemeClr val="tx1"/>
                </a:solidFill>
                <a:effectLst/>
              </a:rPr>
              <a:t> booster:</a:t>
            </a:r>
            <a:endParaRPr kumimoji="0" lang="en-US" altLang="en-US" sz="2400" b="0" i="0" u="none" strike="noStrike" cap="none" normalizeH="0" baseline="0" dirty="0" smtClean="0">
              <a:ln>
                <a:noFill/>
              </a:ln>
              <a:solidFill>
                <a:schemeClr val="tx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r>
              <a:rPr lang="en-US" b="1" dirty="0"/>
              <a:t>Folium Map Analysis</a:t>
            </a:r>
          </a:p>
          <a:p>
            <a:r>
              <a:rPr lang="en-US" b="1" dirty="0"/>
              <a:t>Map Elements</a:t>
            </a:r>
            <a:r>
              <a:rPr lang="en-US" dirty="0"/>
              <a:t>:</a:t>
            </a:r>
          </a:p>
          <a:p>
            <a:pPr lvl="1"/>
            <a:r>
              <a:rPr lang="en-US" dirty="0"/>
              <a:t>Add markers for launch sites.</a:t>
            </a:r>
          </a:p>
          <a:p>
            <a:pPr lvl="1"/>
            <a:r>
              <a:rPr lang="en-US" dirty="0"/>
              <a:t>Use circles to indicate successful landings.</a:t>
            </a:r>
          </a:p>
          <a:p>
            <a:pPr lvl="1"/>
            <a:r>
              <a:rPr lang="en-US" dirty="0"/>
              <a:t>Color-code for different outcomes</a:t>
            </a:r>
            <a:r>
              <a:rPr lang="en-US" dirty="0" smtClean="0"/>
              <a:t>.</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Espace réservé du contenu 1"/>
          <p:cNvSpPr>
            <a:spLocks noGrp="1" noChangeArrowheads="1"/>
          </p:cNvSpPr>
          <p:nvPr>
            <p:ph idx="4294967295"/>
          </p:nvPr>
        </p:nvSpPr>
        <p:spPr bwMode="auto">
          <a:xfrm>
            <a:off x="1124262" y="1670568"/>
            <a:ext cx="9545424"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smtClean="0">
                <a:ln>
                  <a:noFill/>
                </a:ln>
                <a:solidFill>
                  <a:schemeClr val="tx1"/>
                </a:solidFill>
                <a:effectLst/>
                <a:latin typeface="Arial" panose="020B0604020202020204" pitchFamily="34" charset="0"/>
              </a:rPr>
              <a:t>Interactive Elements</a:t>
            </a:r>
            <a:r>
              <a:rPr kumimoji="0" lang="en-US" altLang="en-US" sz="3200" b="0" i="0" u="none" strike="noStrike" cap="none" normalizeH="0" baseline="0" smtClean="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1" u="none" strike="noStrike" cap="none" normalizeH="0" baseline="0" smtClean="0">
                <a:ln>
                  <a:noFill/>
                </a:ln>
                <a:solidFill>
                  <a:schemeClr val="tx1"/>
                </a:solidFill>
                <a:effectLst/>
                <a:latin typeface="Arial" panose="020B0604020202020204" pitchFamily="34" charset="0"/>
              </a:rPr>
              <a:t>Dropdown</a:t>
            </a:r>
            <a:r>
              <a:rPr kumimoji="0" lang="en-US" altLang="en-US" sz="3200" b="0" i="0" u="none" strike="noStrike" cap="none" normalizeH="0" baseline="0" smtClean="0">
                <a:ln>
                  <a:noFill/>
                </a:ln>
                <a:solidFill>
                  <a:schemeClr val="tx1"/>
                </a:solidFill>
                <a:effectLst/>
                <a:latin typeface="Arial" panose="020B0604020202020204" pitchFamily="34" charset="0"/>
              </a:rPr>
              <a:t>: Launch site selector.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1" u="none" strike="noStrike" cap="none" normalizeH="0" baseline="0" smtClean="0">
                <a:ln>
                  <a:noFill/>
                </a:ln>
                <a:solidFill>
                  <a:schemeClr val="tx1"/>
                </a:solidFill>
                <a:effectLst/>
                <a:latin typeface="Arial" panose="020B0604020202020204" pitchFamily="34" charset="0"/>
              </a:rPr>
              <a:t>Range Slider</a:t>
            </a:r>
            <a:r>
              <a:rPr kumimoji="0" lang="en-US" altLang="en-US" sz="3200" b="0" i="0" u="none" strike="noStrike" cap="none" normalizeH="0" baseline="0" smtClean="0">
                <a:ln>
                  <a:noFill/>
                </a:ln>
                <a:solidFill>
                  <a:schemeClr val="tx1"/>
                </a:solidFill>
                <a:effectLst/>
                <a:latin typeface="Arial" panose="020B0604020202020204" pitchFamily="34" charset="0"/>
              </a:rPr>
              <a:t>: Payload mass selector.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smtClean="0">
                <a:ln>
                  <a:noFill/>
                </a:ln>
                <a:solidFill>
                  <a:schemeClr val="tx1"/>
                </a:solidFill>
                <a:effectLst/>
                <a:latin typeface="Arial" panose="020B0604020202020204" pitchFamily="34" charset="0"/>
              </a:rPr>
              <a:t>Charts</a:t>
            </a:r>
            <a:r>
              <a:rPr kumimoji="0" lang="en-US" altLang="en-US" sz="3200" b="0" i="0" u="none" strike="noStrike" cap="none" normalizeH="0" baseline="0" smtClean="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smtClean="0">
                <a:ln>
                  <a:noFill/>
                </a:ln>
                <a:solidFill>
                  <a:schemeClr val="tx1"/>
                </a:solidFill>
                <a:effectLst/>
                <a:latin typeface="Arial" panose="020B0604020202020204" pitchFamily="34" charset="0"/>
              </a:rPr>
              <a:t>Pie Chart</a:t>
            </a:r>
            <a:r>
              <a:rPr kumimoji="0" lang="en-US" altLang="en-US" sz="3200" b="0" i="0" u="none" strike="noStrike" cap="none" normalizeH="0" baseline="0" smtClean="0">
                <a:ln>
                  <a:noFill/>
                </a:ln>
                <a:solidFill>
                  <a:schemeClr val="tx1"/>
                </a:solidFill>
                <a:effectLst/>
                <a:latin typeface="Arial" panose="020B0604020202020204" pitchFamily="34" charset="0"/>
              </a:rPr>
              <a:t>: Success count for selected sites.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1" i="0" u="none" strike="noStrike" cap="none" normalizeH="0" baseline="0" smtClean="0">
                <a:ln>
                  <a:noFill/>
                </a:ln>
                <a:solidFill>
                  <a:schemeClr val="tx1"/>
                </a:solidFill>
                <a:effectLst/>
                <a:latin typeface="Arial" panose="020B0604020202020204" pitchFamily="34" charset="0"/>
              </a:rPr>
              <a:t>Scatter Plot</a:t>
            </a:r>
            <a:r>
              <a:rPr kumimoji="0" lang="en-US" altLang="en-US" sz="3200" b="0" i="0" u="none" strike="noStrike" cap="none" normalizeH="0" baseline="0" smtClean="0">
                <a:ln>
                  <a:noFill/>
                </a:ln>
                <a:solidFill>
                  <a:schemeClr val="tx1"/>
                </a:solidFill>
                <a:effectLst/>
                <a:latin typeface="Arial" panose="020B0604020202020204" pitchFamily="34" charset="0"/>
              </a:rPr>
              <a:t>: Payload vs. Outcome for selected site and payload range.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453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Espace réservé du contenu 1"/>
          <p:cNvSpPr>
            <a:spLocks noGrp="1" noChangeArrowheads="1"/>
          </p:cNvSpPr>
          <p:nvPr>
            <p:ph idx="4294967295"/>
          </p:nvPr>
        </p:nvSpPr>
        <p:spPr bwMode="auto">
          <a:xfrm>
            <a:off x="983169" y="1786921"/>
            <a:ext cx="10302442"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smtClean="0">
                <a:ln>
                  <a:noFill/>
                </a:ln>
                <a:solidFill>
                  <a:schemeClr val="tx1"/>
                </a:solidFill>
                <a:effectLst/>
                <a:latin typeface="Arial" panose="020B0604020202020204" pitchFamily="34" charset="0"/>
              </a:rPr>
              <a:t>Model Development Steps</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smtClean="0">
                <a:ln>
                  <a:noFill/>
                </a:ln>
                <a:solidFill>
                  <a:schemeClr val="tx1"/>
                </a:solidFill>
                <a:effectLst/>
                <a:latin typeface="Arial" panose="020B0604020202020204" pitchFamily="34" charset="0"/>
              </a:rPr>
              <a:t>Train-Test Split</a:t>
            </a:r>
            <a:r>
              <a:rPr kumimoji="0" lang="en-US" altLang="en-US" b="0" i="0" u="none" strike="noStrike" cap="none" normalizeH="0" baseline="0" smtClean="0">
                <a:ln>
                  <a:noFill/>
                </a:ln>
                <a:solidFill>
                  <a:schemeClr val="tx1"/>
                </a:solidFill>
                <a:effectLst/>
                <a:latin typeface="Arial" panose="020B0604020202020204" pitchFamily="34" charset="0"/>
              </a:rPr>
              <a:t>: Split data into training and test sets.</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smtClean="0">
                <a:ln>
                  <a:noFill/>
                </a:ln>
                <a:solidFill>
                  <a:schemeClr val="tx1"/>
                </a:solidFill>
                <a:effectLst/>
                <a:latin typeface="Arial" panose="020B0604020202020204" pitchFamily="34" charset="0"/>
              </a:rPr>
              <a:t>Hyperparameter Tuning</a:t>
            </a:r>
            <a:r>
              <a:rPr kumimoji="0" lang="en-US" altLang="en-US" b="0" i="0" u="none" strike="noStrike" cap="none" normalizeH="0" baseline="0" smtClean="0">
                <a:ln>
                  <a:noFill/>
                </a:ln>
                <a:solidFill>
                  <a:schemeClr val="tx1"/>
                </a:solidFill>
                <a:effectLst/>
                <a:latin typeface="Arial" panose="020B0604020202020204" pitchFamily="34" charset="0"/>
              </a:rPr>
              <a:t>: Use </a:t>
            </a:r>
            <a:r>
              <a:rPr kumimoji="0" lang="en-US" altLang="en-US" b="0" i="0" u="none" strike="noStrike" cap="none" normalizeH="0" baseline="0" smtClean="0">
                <a:ln>
                  <a:noFill/>
                </a:ln>
                <a:solidFill>
                  <a:schemeClr val="tx1"/>
                </a:solidFill>
                <a:effectLst/>
                <a:latin typeface="Arial Unicode MS"/>
              </a:rPr>
              <a:t>GridSearchCV</a:t>
            </a:r>
            <a:r>
              <a:rPr kumimoji="0" lang="en-US" altLang="en-US" b="0" i="0" u="none" strike="noStrike" cap="none" normalizeH="0" baseline="0" smtClean="0">
                <a:ln>
                  <a:noFill/>
                </a:ln>
                <a:solidFill>
                  <a:schemeClr val="tx1"/>
                </a:solidFill>
                <a:effectLst/>
              </a:rPr>
              <a:t> for SVM, Logistic Regression, and Decision Tree.</a:t>
            </a:r>
            <a:endParaRPr kumimoji="0" lang="en-US" altLang="en-US"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b="1" i="0" u="none" strike="noStrike" cap="none" normalizeH="0" baseline="0" smtClean="0">
                <a:ln>
                  <a:noFill/>
                </a:ln>
                <a:solidFill>
                  <a:schemeClr val="tx1"/>
                </a:solidFill>
                <a:effectLst/>
                <a:latin typeface="Arial" panose="020B0604020202020204" pitchFamily="34" charset="0"/>
              </a:rPr>
              <a:t>Evaluation</a:t>
            </a:r>
            <a:r>
              <a:rPr kumimoji="0" lang="en-US" altLang="en-US" b="0" i="0" u="none" strike="noStrike" cap="none" normalizeH="0" baseline="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1" u="none" strike="noStrike" cap="none" normalizeH="0" baseline="0" smtClean="0">
                <a:ln>
                  <a:noFill/>
                </a:ln>
                <a:solidFill>
                  <a:schemeClr val="tx1"/>
                </a:solidFill>
                <a:effectLst/>
                <a:latin typeface="Arial" panose="020B0604020202020204" pitchFamily="34" charset="0"/>
              </a:rPr>
              <a:t>Confusion Matrix</a:t>
            </a:r>
            <a:r>
              <a:rPr kumimoji="0" lang="en-US" altLang="en-US" sz="2800" b="0" i="0" u="none" strike="noStrike" cap="none" normalizeH="0" baseline="0" smtClean="0">
                <a:ln>
                  <a:noFill/>
                </a:ln>
                <a:solidFill>
                  <a:schemeClr val="tx1"/>
                </a:solidFill>
                <a:effectLst/>
                <a:latin typeface="Arial" panose="020B0604020202020204" pitchFamily="34" charset="0"/>
              </a:rPr>
              <a:t>: Plot confusion matrices for each model.</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800" b="0" i="1" u="none" strike="noStrike" cap="none" normalizeH="0" baseline="0" smtClean="0">
                <a:ln>
                  <a:noFill/>
                </a:ln>
                <a:solidFill>
                  <a:schemeClr val="tx1"/>
                </a:solidFill>
                <a:effectLst/>
                <a:latin typeface="Arial" panose="020B0604020202020204" pitchFamily="34" charset="0"/>
              </a:rPr>
              <a:t>Accuracy</a:t>
            </a:r>
            <a:r>
              <a:rPr kumimoji="0" lang="en-US" altLang="en-US" sz="2800" b="0" i="0" u="none" strike="noStrike" cap="none" normalizeH="0" baseline="0" smtClean="0">
                <a:ln>
                  <a:noFill/>
                </a:ln>
                <a:solidFill>
                  <a:schemeClr val="tx1"/>
                </a:solidFill>
                <a:effectLst/>
                <a:latin typeface="Arial" panose="020B0604020202020204" pitchFamily="34" charset="0"/>
              </a:rPr>
              <a:t>: Compare accuracies across models.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1371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9666980" cy="3709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lvl="1" indent="0">
              <a:buNone/>
            </a:pPr>
            <a:endParaRPr lang="en-US" sz="1800" dirty="0"/>
          </a:p>
          <a:p>
            <a:pPr marL="457200" lvl="1" indent="0">
              <a:buNone/>
            </a:pPr>
            <a:r>
              <a:rPr lang="en-US" b="1" dirty="0"/>
              <a:t>Launches </a:t>
            </a:r>
            <a:r>
              <a:rPr lang="en-US" b="1" dirty="0"/>
              <a:t>came from CCAFS SLC </a:t>
            </a:r>
            <a:r>
              <a:rPr lang="en-US" b="1" dirty="0"/>
              <a:t>40</a:t>
            </a:r>
            <a:r>
              <a:rPr lang="en-US" b="1" dirty="0"/>
              <a:t> </a:t>
            </a:r>
            <a:r>
              <a:rPr lang="en-US" b="1" dirty="0"/>
              <a:t>: 50</a:t>
            </a:r>
          </a:p>
          <a:p>
            <a:pPr marL="457200" lvl="1" indent="0">
              <a:buNone/>
            </a:pPr>
            <a:r>
              <a:rPr lang="fr-FR" b="1" dirty="0" err="1"/>
              <a:t>Success</a:t>
            </a:r>
            <a:r>
              <a:rPr lang="fr-FR" b="1" dirty="0"/>
              <a:t> rate : 67</a:t>
            </a:r>
            <a:r>
              <a:rPr lang="fr-FR" b="1" dirty="0"/>
              <a:t>%</a:t>
            </a:r>
          </a:p>
          <a:p>
            <a:pPr marL="457200" lvl="1" indent="0">
              <a:buNone/>
            </a:pPr>
            <a:r>
              <a:rPr lang="en-US" b="1" dirty="0"/>
              <a:t>The </a:t>
            </a:r>
            <a:r>
              <a:rPr lang="en-US" b="1" dirty="0"/>
              <a:t>value for Orbit with the column name </a:t>
            </a:r>
            <a:r>
              <a:rPr lang="en-US" b="1" dirty="0"/>
              <a:t>GTO : 27</a:t>
            </a:r>
          </a:p>
          <a:p>
            <a:pPr marL="457200" lvl="1" indent="0">
              <a:buNone/>
            </a:pPr>
            <a:r>
              <a:rPr lang="en-US" b="1" dirty="0" smtClean="0"/>
              <a:t>Features </a:t>
            </a:r>
            <a:r>
              <a:rPr lang="en-US" b="1" dirty="0"/>
              <a:t> </a:t>
            </a:r>
            <a:r>
              <a:rPr lang="en-US" b="1" dirty="0" err="1"/>
              <a:t>dataframe</a:t>
            </a:r>
            <a:r>
              <a:rPr lang="en-US" b="1" dirty="0"/>
              <a:t> consists of the following columns </a:t>
            </a:r>
            <a:r>
              <a:rPr lang="en-US" b="1" dirty="0" err="1"/>
              <a:t>FlightNumber</a:t>
            </a:r>
            <a:r>
              <a:rPr lang="en-US" b="1" dirty="0"/>
              <a:t>', '</a:t>
            </a:r>
            <a:r>
              <a:rPr lang="en-US" b="1" dirty="0" err="1"/>
              <a:t>PayloadMass</a:t>
            </a:r>
            <a:r>
              <a:rPr lang="en-US" b="1" dirty="0"/>
              <a:t>', 'Orbit', '</a:t>
            </a:r>
            <a:r>
              <a:rPr lang="en-US" b="1" dirty="0" err="1"/>
              <a:t>LaunchSite</a:t>
            </a:r>
            <a:r>
              <a:rPr lang="en-US" b="1" dirty="0"/>
              <a:t>', 'Flights', '</a:t>
            </a:r>
            <a:r>
              <a:rPr lang="en-US" b="1" dirty="0" err="1"/>
              <a:t>GridFins</a:t>
            </a:r>
            <a:r>
              <a:rPr lang="en-US" b="1" dirty="0"/>
              <a:t>', 'Reused', 'Legs', '</a:t>
            </a:r>
            <a:r>
              <a:rPr lang="en-US" b="1" dirty="0" err="1"/>
              <a:t>LandingPad</a:t>
            </a:r>
            <a:r>
              <a:rPr lang="en-US" b="1" dirty="0"/>
              <a:t>', 'Block', '</a:t>
            </a:r>
            <a:r>
              <a:rPr lang="en-US" b="1" dirty="0" err="1"/>
              <a:t>ReusedCount</a:t>
            </a:r>
            <a:r>
              <a:rPr lang="en-US" b="1" dirty="0"/>
              <a:t>', </a:t>
            </a:r>
            <a:r>
              <a:rPr lang="en-US" b="1" dirty="0" smtClean="0"/>
              <a:t>'Serial‘ : 80</a:t>
            </a:r>
            <a:endParaRPr lang="en-US"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1949395" cy="1898424"/>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
        <p:nvSpPr>
          <p:cNvPr id="2" name="Rectangle 1"/>
          <p:cNvSpPr/>
          <p:nvPr/>
        </p:nvSpPr>
        <p:spPr>
          <a:xfrm>
            <a:off x="3327816" y="1625897"/>
            <a:ext cx="8434956" cy="4524315"/>
          </a:xfrm>
          <a:prstGeom prst="rect">
            <a:avLst/>
          </a:prstGeom>
        </p:spPr>
        <p:txBody>
          <a:bodyPr wrap="square">
            <a:spAutoFit/>
          </a:bodyPr>
          <a:lstStyle/>
          <a:p>
            <a:r>
              <a:rPr lang="en-US" b="1" dirty="0">
                <a:solidFill>
                  <a:schemeClr val="accent3">
                    <a:lumMod val="25000"/>
                  </a:schemeClr>
                </a:solidFill>
                <a:latin typeface="Abadi" panose="020B0604020104020204" pitchFamily="34" charset="0"/>
              </a:rPr>
              <a:t>Project background and context</a:t>
            </a:r>
          </a:p>
          <a:p>
            <a:endParaRPr lang="en-US" dirty="0" smtClean="0"/>
          </a:p>
          <a:p>
            <a:r>
              <a:rPr lang="en-US" dirty="0" smtClean="0"/>
              <a:t>The </a:t>
            </a:r>
            <a:r>
              <a:rPr lang="en-US" dirty="0"/>
              <a:t>goal of this project is to analyze </a:t>
            </a:r>
            <a:r>
              <a:rPr lang="en-US" dirty="0" err="1"/>
              <a:t>SpaceX’s</a:t>
            </a:r>
            <a:r>
              <a:rPr lang="en-US" dirty="0"/>
              <a:t> Falcon 9 rocket launch data to understand and predict the success of first-stage landings. Since </a:t>
            </a:r>
            <a:r>
              <a:rPr lang="en-US" dirty="0" err="1"/>
              <a:t>SpaceX</a:t>
            </a:r>
            <a:r>
              <a:rPr lang="en-US" dirty="0"/>
              <a:t> has significantly reduced the cost of launches through reusable rockets, predicting successful landings provides insights into operational reliability, cost savings, and competitive advantage. This project analyzes past data to predict future launch success, aiming to support decision-making for both </a:t>
            </a:r>
            <a:r>
              <a:rPr lang="en-US" dirty="0" err="1"/>
              <a:t>SpaceX</a:t>
            </a:r>
            <a:r>
              <a:rPr lang="en-US" dirty="0"/>
              <a:t> and potential clients interested in low-cost, reusable rocket launches</a:t>
            </a:r>
            <a:r>
              <a:rPr lang="en-US" dirty="0" smtClean="0"/>
              <a:t>.</a:t>
            </a:r>
          </a:p>
          <a:p>
            <a:endParaRPr lang="en-US" dirty="0"/>
          </a:p>
          <a:p>
            <a:r>
              <a:rPr lang="en-US" b="1" dirty="0"/>
              <a:t>Problems to Address</a:t>
            </a:r>
          </a:p>
          <a:p>
            <a:pPr>
              <a:buFont typeface="+mj-lt"/>
              <a:buAutoNum type="arabicPeriod"/>
            </a:pPr>
            <a:r>
              <a:rPr lang="en-US" b="1" dirty="0"/>
              <a:t>Which launch sites and conditions contribute most to successful landings?</a:t>
            </a:r>
            <a:endParaRPr lang="en-US" dirty="0"/>
          </a:p>
          <a:p>
            <a:pPr>
              <a:buFont typeface="+mj-lt"/>
              <a:buAutoNum type="arabicPeriod"/>
            </a:pPr>
            <a:r>
              <a:rPr lang="en-US" b="1" dirty="0"/>
              <a:t>How do payload weight and orbit type impact landing success rates?</a:t>
            </a:r>
            <a:endParaRPr lang="en-US" dirty="0"/>
          </a:p>
          <a:p>
            <a:pPr>
              <a:buFont typeface="+mj-lt"/>
              <a:buAutoNum type="arabicPeriod"/>
            </a:pPr>
            <a:r>
              <a:rPr lang="en-US" b="1" dirty="0"/>
              <a:t>What booster versions achieve the highest success rates?</a:t>
            </a:r>
            <a:endParaRPr lang="en-US" dirty="0"/>
          </a:p>
          <a:p>
            <a:pPr>
              <a:buFont typeface="+mj-lt"/>
              <a:buAutoNum type="arabicPeriod"/>
            </a:pPr>
            <a:r>
              <a:rPr lang="en-US" b="1" dirty="0"/>
              <a:t>Can a machine learning model accurately predict the landing success of a first stage?</a:t>
            </a:r>
            <a:endParaRPr lang="en-US" dirty="0"/>
          </a:p>
          <a:p>
            <a:pPr>
              <a:buFont typeface="+mj-lt"/>
              <a:buAutoNum type="arabicPeriod"/>
            </a:pPr>
            <a:r>
              <a:rPr lang="en-US" b="1" dirty="0"/>
              <a:t>How can visualizations and interactive dashboards improve the understanding of launch patterns?</a:t>
            </a:r>
            <a:endParaRPr lang="en-US" dirty="0"/>
          </a:p>
        </p:txBody>
      </p:sp>
    </p:spTree>
    <p:extLst>
      <p:ext uri="{BB962C8B-B14F-4D97-AF65-F5344CB8AC3E}">
        <p14:creationId xmlns:p14="http://schemas.microsoft.com/office/powerpoint/2010/main" val="25600613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 such as which payload range or booster version have the largest success rate, etc.</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Point 1</a:t>
            </a:r>
          </a:p>
          <a:p>
            <a:pPr>
              <a:lnSpc>
                <a:spcPct val="100000"/>
              </a:lnSpc>
              <a:spcBef>
                <a:spcPts val="1400"/>
              </a:spcBef>
            </a:pPr>
            <a:r>
              <a:rPr lang="en-US" sz="2200" dirty="0">
                <a:solidFill>
                  <a:schemeClr val="accent3">
                    <a:lumMod val="25000"/>
                  </a:schemeClr>
                </a:solidFill>
                <a:latin typeface="Abadi" panose="020B0604020104020204" pitchFamily="34" charset="0"/>
              </a:rPr>
              <a:t>Point 2</a:t>
            </a:r>
          </a:p>
          <a:p>
            <a:pPr>
              <a:lnSpc>
                <a:spcPct val="100000"/>
              </a:lnSpc>
              <a:spcBef>
                <a:spcPts val="1400"/>
              </a:spcBef>
            </a:pPr>
            <a:r>
              <a:rPr lang="en-US" sz="2200" dirty="0">
                <a:solidFill>
                  <a:schemeClr val="accent3">
                    <a:lumMod val="25000"/>
                  </a:schemeClr>
                </a:solidFill>
                <a:latin typeface="Abadi" panose="020B0604020104020204" pitchFamily="34" charset="0"/>
              </a:rPr>
              <a:t>Point 3</a:t>
            </a:r>
          </a:p>
          <a:p>
            <a:pPr>
              <a:lnSpc>
                <a:spcPct val="100000"/>
              </a:lnSpc>
              <a:spcBef>
                <a:spcPts val="1400"/>
              </a:spcBef>
            </a:pPr>
            <a:r>
              <a:rPr lang="en-US" sz="2200" dirty="0">
                <a:solidFill>
                  <a:schemeClr val="accent3">
                    <a:lumMod val="25000"/>
                  </a:schemeClr>
                </a:solidFill>
                <a:latin typeface="Abadi" panose="020B0604020104020204" pitchFamily="34" charset="0"/>
              </a:rPr>
              <a:t>Point 4</a:t>
            </a:r>
          </a:p>
          <a:p>
            <a:pPr>
              <a:lnSpc>
                <a:spcPct val="100000"/>
              </a:lnSpc>
              <a:spcBef>
                <a:spcPts val="1400"/>
              </a:spcBef>
            </a:pPr>
            <a:r>
              <a:rPr lang="en-US" sz="2200" dirty="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US" dirty="0">
                <a:solidFill>
                  <a:schemeClr val="accent3">
                    <a:lumMod val="25000"/>
                  </a:schemeClr>
                </a:solidFill>
                <a:latin typeface="Abadi" panose="020B0604020104020204" pitchFamily="34" charset="0"/>
              </a:rPr>
              <a:t>Summary of methodologies</a:t>
            </a:r>
            <a:br>
              <a:rPr lang="en-US" dirty="0">
                <a:solidFill>
                  <a:schemeClr val="accent3">
                    <a:lumMod val="25000"/>
                  </a:schemeClr>
                </a:solidFill>
                <a:latin typeface="Abadi" panose="020B0604020104020204" pitchFamily="34" charset="0"/>
              </a:rPr>
            </a:br>
            <a:endParaRPr lang="en-US" dirty="0"/>
          </a:p>
        </p:txBody>
      </p:sp>
      <p:sp>
        <p:nvSpPr>
          <p:cNvPr id="4" name="Rectangle 1"/>
          <p:cNvSpPr>
            <a:spLocks noGrp="1" noChangeArrowheads="1"/>
          </p:cNvSpPr>
          <p:nvPr>
            <p:ph idx="1"/>
          </p:nvPr>
        </p:nvSpPr>
        <p:spPr bwMode="auto">
          <a:xfrm>
            <a:off x="329784" y="1126195"/>
            <a:ext cx="5656289" cy="5424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1" i="0" u="none" strike="noStrike" cap="none" normalizeH="0" baseline="0" dirty="0" smtClean="0">
                <a:ln>
                  <a:noFill/>
                </a:ln>
                <a:solidFill>
                  <a:schemeClr val="tx1"/>
                </a:solidFill>
                <a:effectLst/>
                <a:latin typeface="Arial" panose="020B0604020202020204" pitchFamily="34" charset="0"/>
              </a:rPr>
              <a:t>1-Data Collection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0" i="0" u="none" strike="noStrike" cap="none" normalizeH="0" baseline="0" dirty="0" smtClean="0">
                <a:ln>
                  <a:noFill/>
                </a:ln>
                <a:solidFill>
                  <a:schemeClr val="tx1"/>
                </a:solidFill>
                <a:effectLst/>
                <a:latin typeface="Arial" panose="020B0604020202020204" pitchFamily="34" charset="0"/>
              </a:rPr>
              <a:t>Data was gathered through two primary sources: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50" b="1" i="0" u="none" strike="noStrike" cap="none" normalizeH="0" baseline="0" dirty="0" err="1" smtClean="0">
                <a:ln>
                  <a:noFill/>
                </a:ln>
                <a:solidFill>
                  <a:schemeClr val="tx1"/>
                </a:solidFill>
                <a:effectLst/>
                <a:latin typeface="Arial" panose="020B0604020202020204" pitchFamily="34" charset="0"/>
              </a:rPr>
              <a:t>SpaceX</a:t>
            </a:r>
            <a:r>
              <a:rPr kumimoji="0" lang="en-US" altLang="en-US" sz="1050" b="1" i="0" u="none" strike="noStrike" cap="none" normalizeH="0" baseline="0" dirty="0" smtClean="0">
                <a:ln>
                  <a:noFill/>
                </a:ln>
                <a:solidFill>
                  <a:schemeClr val="tx1"/>
                </a:solidFill>
                <a:effectLst/>
                <a:latin typeface="Arial" panose="020B0604020202020204" pitchFamily="34" charset="0"/>
              </a:rPr>
              <a:t> API</a:t>
            </a:r>
            <a:r>
              <a:rPr kumimoji="0" lang="en-US" altLang="en-US" sz="1050" b="0" i="0" u="none" strike="noStrike" cap="none" normalizeH="0" baseline="0" dirty="0" smtClean="0">
                <a:ln>
                  <a:noFill/>
                </a:ln>
                <a:solidFill>
                  <a:schemeClr val="tx1"/>
                </a:solidFill>
                <a:effectLst/>
                <a:latin typeface="Arial" panose="020B0604020202020204" pitchFamily="34" charset="0"/>
              </a:rPr>
              <a:t>: This API provided detailed data on launches, including launch site, booster version, payload, and landing outcomes.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50" b="1" i="0" u="none" strike="noStrike" cap="none" normalizeH="0" baseline="0" dirty="0" smtClean="0">
                <a:ln>
                  <a:noFill/>
                </a:ln>
                <a:solidFill>
                  <a:schemeClr val="tx1"/>
                </a:solidFill>
                <a:effectLst/>
                <a:latin typeface="Arial" panose="020B0604020202020204" pitchFamily="34" charset="0"/>
              </a:rPr>
              <a:t>Web Scraping</a:t>
            </a:r>
            <a:r>
              <a:rPr kumimoji="0" lang="en-US" altLang="en-US" sz="1050" b="0" i="0" u="none" strike="noStrike" cap="none" normalizeH="0" baseline="0" dirty="0" smtClean="0">
                <a:ln>
                  <a:noFill/>
                </a:ln>
                <a:solidFill>
                  <a:schemeClr val="tx1"/>
                </a:solidFill>
                <a:effectLst/>
                <a:latin typeface="Arial" panose="020B0604020202020204" pitchFamily="34" charset="0"/>
              </a:rPr>
              <a:t>: Supplementary information was collected from </a:t>
            </a:r>
            <a:r>
              <a:rPr kumimoji="0" lang="en-US" altLang="en-US" sz="1050" b="0" i="0" u="none" strike="noStrike" cap="none" normalizeH="0" baseline="0" dirty="0" err="1" smtClean="0">
                <a:ln>
                  <a:noFill/>
                </a:ln>
                <a:solidFill>
                  <a:schemeClr val="tx1"/>
                </a:solidFill>
                <a:effectLst/>
                <a:latin typeface="Arial" panose="020B0604020202020204" pitchFamily="34" charset="0"/>
              </a:rPr>
              <a:t>SpaceX’s</a:t>
            </a:r>
            <a:r>
              <a:rPr kumimoji="0" lang="en-US" altLang="en-US" sz="1050" b="0" i="0" u="none" strike="noStrike" cap="none" normalizeH="0" baseline="0" dirty="0" smtClean="0">
                <a:ln>
                  <a:noFill/>
                </a:ln>
                <a:solidFill>
                  <a:schemeClr val="tx1"/>
                </a:solidFill>
                <a:effectLst/>
                <a:latin typeface="Arial" panose="020B0604020202020204" pitchFamily="34" charset="0"/>
              </a:rPr>
              <a:t> web pages to enrich launch details and historical data.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1" i="0" u="none" strike="noStrike" cap="none" normalizeH="0" baseline="0" dirty="0" smtClean="0">
                <a:ln>
                  <a:noFill/>
                </a:ln>
                <a:solidFill>
                  <a:schemeClr val="tx1"/>
                </a:solidFill>
                <a:effectLst/>
                <a:latin typeface="Arial" panose="020B0604020202020204" pitchFamily="34" charset="0"/>
              </a:rPr>
              <a:t>Process</a:t>
            </a:r>
            <a:r>
              <a:rPr kumimoji="0" lang="en-US" altLang="en-US" sz="1050" b="0" i="0" u="none" strike="noStrike" cap="none" normalizeH="0" baseline="0" dirty="0" smtClean="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50" b="0" i="0" u="none" strike="noStrike" cap="none" normalizeH="0" baseline="0" dirty="0" smtClean="0">
                <a:ln>
                  <a:noFill/>
                </a:ln>
                <a:solidFill>
                  <a:schemeClr val="tx1"/>
                </a:solidFill>
                <a:effectLst/>
                <a:latin typeface="Arial" panose="020B0604020202020204" pitchFamily="34" charset="0"/>
              </a:rPr>
              <a:t>API calls were structured to collect and store JSON data on launches.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50" b="0" i="0" u="none" strike="noStrike" cap="none" normalizeH="0" baseline="0" dirty="0" smtClean="0">
                <a:ln>
                  <a:noFill/>
                </a:ln>
                <a:solidFill>
                  <a:schemeClr val="tx1"/>
                </a:solidFill>
                <a:effectLst/>
                <a:latin typeface="Arial" panose="020B0604020202020204" pitchFamily="34" charset="0"/>
              </a:rPr>
              <a:t>Web scraping with </a:t>
            </a:r>
            <a:r>
              <a:rPr kumimoji="0" lang="en-US" altLang="en-US" sz="1050" b="0" i="0" u="none" strike="noStrike" cap="none" normalizeH="0" baseline="0" dirty="0" err="1" smtClean="0">
                <a:ln>
                  <a:noFill/>
                </a:ln>
                <a:solidFill>
                  <a:schemeClr val="tx1"/>
                </a:solidFill>
                <a:effectLst/>
                <a:latin typeface="Arial" panose="020B0604020202020204" pitchFamily="34" charset="0"/>
              </a:rPr>
              <a:t>BeautifulSoup</a:t>
            </a:r>
            <a:r>
              <a:rPr kumimoji="0" lang="en-US" altLang="en-US" sz="1050" b="0" i="0" u="none" strike="noStrike" cap="none" normalizeH="0" baseline="0" dirty="0" smtClean="0">
                <a:ln>
                  <a:noFill/>
                </a:ln>
                <a:solidFill>
                  <a:schemeClr val="tx1"/>
                </a:solidFill>
                <a:effectLst/>
                <a:latin typeface="Arial" panose="020B0604020202020204" pitchFamily="34" charset="0"/>
              </a:rPr>
              <a:t> was performed for additional information, handling and cleaning data to remove inconsistencies.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1" i="0" u="none" strike="noStrike" cap="none" normalizeH="0" baseline="0" dirty="0" smtClean="0">
                <a:ln>
                  <a:noFill/>
                </a:ln>
                <a:solidFill>
                  <a:schemeClr val="tx1"/>
                </a:solidFill>
                <a:effectLst/>
                <a:latin typeface="Arial" panose="020B0604020202020204" pitchFamily="34" charset="0"/>
              </a:rPr>
              <a:t>Outcome</a:t>
            </a:r>
            <a:r>
              <a:rPr kumimoji="0" lang="en-US" altLang="en-US" sz="1050" b="0" i="0" u="none" strike="noStrike" cap="none" normalizeH="0" baseline="0" dirty="0" smtClean="0">
                <a:ln>
                  <a:noFill/>
                </a:ln>
                <a:solidFill>
                  <a:schemeClr val="tx1"/>
                </a:solidFill>
                <a:effectLst/>
                <a:latin typeface="Arial" panose="020B0604020202020204" pitchFamily="34" charset="0"/>
              </a:rPr>
              <a:t>: A combined dataset with structured information on multiple aspects of each Falcon 9 launch.</a:t>
            </a:r>
            <a:endParaRPr kumimoji="0" lang="en-US" altLang="en-US" sz="1050" b="1"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1" i="0" u="none" strike="noStrike" cap="none" normalizeH="0" baseline="0" dirty="0" smtClean="0">
                <a:ln>
                  <a:noFill/>
                </a:ln>
                <a:solidFill>
                  <a:schemeClr val="tx1"/>
                </a:solidFill>
                <a:effectLst/>
                <a:latin typeface="Arial" panose="020B0604020202020204" pitchFamily="34" charset="0"/>
              </a:rPr>
              <a:t>2. Data Processing and Wrangling</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0" i="0" u="none" strike="noStrike" cap="none" normalizeH="0" baseline="0" dirty="0" smtClean="0">
                <a:ln>
                  <a:noFill/>
                </a:ln>
                <a:solidFill>
                  <a:schemeClr val="tx1"/>
                </a:solidFill>
                <a:effectLst/>
                <a:latin typeface="Arial" panose="020B0604020202020204" pitchFamily="34" charset="0"/>
              </a:rPr>
              <a:t>The raw data from the API and web scraping included multiple data inconsistencies and categorical data that required standardization and encoding.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50" b="1" i="0" u="none" strike="noStrike" cap="none" normalizeH="0" baseline="0" dirty="0" smtClean="0">
                <a:ln>
                  <a:noFill/>
                </a:ln>
                <a:solidFill>
                  <a:schemeClr val="tx1"/>
                </a:solidFill>
                <a:effectLst/>
                <a:latin typeface="Arial" panose="020B0604020202020204" pitchFamily="34" charset="0"/>
              </a:rPr>
              <a:t>Missing Values</a:t>
            </a:r>
            <a:r>
              <a:rPr kumimoji="0" lang="en-US" altLang="en-US" sz="1050" b="0" i="0" u="none" strike="noStrike" cap="none" normalizeH="0" baseline="0" dirty="0" smtClean="0">
                <a:ln>
                  <a:noFill/>
                </a:ln>
                <a:solidFill>
                  <a:schemeClr val="tx1"/>
                </a:solidFill>
                <a:effectLst/>
                <a:latin typeface="Arial" panose="020B0604020202020204" pitchFamily="34" charset="0"/>
              </a:rPr>
              <a:t>: Addressed by either filling with mean values or removing null records as appropriate.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50" b="1" i="0" u="none" strike="noStrike" cap="none" normalizeH="0" baseline="0" dirty="0" smtClean="0">
                <a:ln>
                  <a:noFill/>
                </a:ln>
                <a:solidFill>
                  <a:schemeClr val="tx1"/>
                </a:solidFill>
                <a:effectLst/>
                <a:latin typeface="Arial" panose="020B0604020202020204" pitchFamily="34" charset="0"/>
              </a:rPr>
              <a:t>Categorical Encoding</a:t>
            </a:r>
            <a:r>
              <a:rPr kumimoji="0" lang="en-US" altLang="en-US" sz="1050" b="0" i="0" u="none" strike="noStrike" cap="none" normalizeH="0" baseline="0" dirty="0" smtClean="0">
                <a:ln>
                  <a:noFill/>
                </a:ln>
                <a:solidFill>
                  <a:schemeClr val="tx1"/>
                </a:solidFill>
                <a:effectLst/>
                <a:latin typeface="Arial" panose="020B0604020202020204" pitchFamily="34" charset="0"/>
              </a:rPr>
              <a:t>: Used </a:t>
            </a:r>
            <a:r>
              <a:rPr kumimoji="0" lang="en-US" altLang="en-US" sz="1050" b="0" i="0" u="none" strike="noStrike" cap="none" normalizeH="0" baseline="0" dirty="0" err="1" smtClean="0">
                <a:ln>
                  <a:noFill/>
                </a:ln>
                <a:solidFill>
                  <a:schemeClr val="tx1"/>
                </a:solidFill>
                <a:effectLst/>
                <a:latin typeface="Arial Unicode MS"/>
              </a:rPr>
              <a:t>pd.get_dummies</a:t>
            </a:r>
            <a:r>
              <a:rPr kumimoji="0" lang="en-US" altLang="en-US" sz="1050" b="0" i="0" u="none" strike="noStrike" cap="none" normalizeH="0" baseline="0" dirty="0" smtClean="0">
                <a:ln>
                  <a:noFill/>
                </a:ln>
                <a:solidFill>
                  <a:schemeClr val="tx1"/>
                </a:solidFill>
                <a:effectLst/>
                <a:latin typeface="Arial Unicode MS"/>
              </a:rPr>
              <a:t>()</a:t>
            </a:r>
            <a:r>
              <a:rPr kumimoji="0" lang="en-US" altLang="en-US" sz="1050" b="0" i="0" u="none" strike="noStrike" cap="none" normalizeH="0" baseline="0" dirty="0" smtClean="0">
                <a:ln>
                  <a:noFill/>
                </a:ln>
                <a:solidFill>
                  <a:schemeClr val="tx1"/>
                </a:solidFill>
                <a:effectLst/>
              </a:rPr>
              <a:t> to create one-hot encoding for categorical features like </a:t>
            </a:r>
            <a:r>
              <a:rPr kumimoji="0" lang="en-US" altLang="en-US" sz="1050" b="0" i="0" u="none" strike="noStrike" cap="none" normalizeH="0" baseline="0" dirty="0" smtClean="0">
                <a:ln>
                  <a:noFill/>
                </a:ln>
                <a:solidFill>
                  <a:schemeClr val="tx1"/>
                </a:solidFill>
                <a:effectLst/>
                <a:latin typeface="Arial Unicode MS"/>
              </a:rPr>
              <a:t>Orbit</a:t>
            </a:r>
            <a:r>
              <a:rPr kumimoji="0" lang="en-US" altLang="en-US" sz="1050" b="0" i="0" u="none" strike="noStrike" cap="none" normalizeH="0" baseline="0" dirty="0" smtClean="0">
                <a:ln>
                  <a:noFill/>
                </a:ln>
                <a:solidFill>
                  <a:schemeClr val="tx1"/>
                </a:solidFill>
                <a:effectLst/>
              </a:rPr>
              <a:t>, </a:t>
            </a:r>
            <a:r>
              <a:rPr kumimoji="0" lang="en-US" altLang="en-US" sz="1050" b="0" i="0" u="none" strike="noStrike" cap="none" normalizeH="0" baseline="0" dirty="0" err="1" smtClean="0">
                <a:ln>
                  <a:noFill/>
                </a:ln>
                <a:solidFill>
                  <a:schemeClr val="tx1"/>
                </a:solidFill>
                <a:effectLst/>
                <a:latin typeface="Arial Unicode MS"/>
              </a:rPr>
              <a:t>LaunchSite</a:t>
            </a:r>
            <a:r>
              <a:rPr kumimoji="0" lang="en-US" altLang="en-US" sz="1050" b="0" i="0" u="none" strike="noStrike" cap="none" normalizeH="0" baseline="0" dirty="0" smtClean="0">
                <a:ln>
                  <a:noFill/>
                </a:ln>
                <a:solidFill>
                  <a:schemeClr val="tx1"/>
                </a:solidFill>
                <a:effectLst/>
              </a:rPr>
              <a:t>, and </a:t>
            </a:r>
            <a:r>
              <a:rPr kumimoji="0" lang="en-US" altLang="en-US" sz="1050" b="0" i="0" u="none" strike="noStrike" cap="none" normalizeH="0" baseline="0" dirty="0" err="1" smtClean="0">
                <a:ln>
                  <a:noFill/>
                </a:ln>
                <a:solidFill>
                  <a:schemeClr val="tx1"/>
                </a:solidFill>
                <a:effectLst/>
                <a:latin typeface="Arial Unicode MS"/>
              </a:rPr>
              <a:t>LandingPad</a:t>
            </a:r>
            <a:r>
              <a:rPr kumimoji="0" lang="en-US" altLang="en-US" sz="1050" b="0" i="0" u="none" strike="noStrike" cap="none" normalizeH="0" baseline="0" dirty="0" smtClean="0">
                <a:ln>
                  <a:noFill/>
                </a:ln>
                <a:solidFill>
                  <a:schemeClr val="tx1"/>
                </a:solidFill>
                <a:effectLst/>
              </a:rPr>
              <a:t>.</a:t>
            </a:r>
            <a:endParaRPr kumimoji="0" lang="en-US" altLang="en-US" sz="105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50" b="1" i="0" u="none" strike="noStrike" cap="none" normalizeH="0" baseline="0" dirty="0" smtClean="0">
                <a:ln>
                  <a:noFill/>
                </a:ln>
                <a:solidFill>
                  <a:schemeClr val="tx1"/>
                </a:solidFill>
                <a:effectLst/>
                <a:latin typeface="Arial" panose="020B0604020202020204" pitchFamily="34" charset="0"/>
              </a:rPr>
              <a:t>Standardization</a:t>
            </a:r>
            <a:r>
              <a:rPr kumimoji="0" lang="en-US" altLang="en-US" sz="1050" b="0" i="0" u="none" strike="noStrike" cap="none" normalizeH="0" baseline="0" dirty="0" smtClean="0">
                <a:ln>
                  <a:noFill/>
                </a:ln>
                <a:solidFill>
                  <a:schemeClr val="tx1"/>
                </a:solidFill>
                <a:effectLst/>
                <a:latin typeface="Arial" panose="020B0604020202020204" pitchFamily="34" charset="0"/>
              </a:rPr>
              <a:t>: Numeric columns were standardized for model training.</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1" i="0" u="none" strike="noStrike" cap="none" normalizeH="0" baseline="0" dirty="0" smtClean="0">
                <a:ln>
                  <a:noFill/>
                </a:ln>
                <a:solidFill>
                  <a:schemeClr val="tx1"/>
                </a:solidFill>
                <a:effectLst/>
                <a:latin typeface="Arial" panose="020B0604020202020204" pitchFamily="34" charset="0"/>
              </a:rPr>
              <a:t>Outcome</a:t>
            </a:r>
            <a:r>
              <a:rPr kumimoji="0" lang="en-US" altLang="en-US" sz="1050" b="0" i="0" u="none" strike="noStrike" cap="none" normalizeH="0" baseline="0" dirty="0" smtClean="0">
                <a:ln>
                  <a:noFill/>
                </a:ln>
                <a:solidFill>
                  <a:schemeClr val="tx1"/>
                </a:solidFill>
                <a:effectLst/>
                <a:latin typeface="Arial" panose="020B0604020202020204" pitchFamily="34" charset="0"/>
              </a:rPr>
              <a:t>: A cleaned, structured dataset ready for exploratory analysis and modeling.</a:t>
            </a:r>
            <a:endParaRPr kumimoji="0" lang="en-US" altLang="en-US" sz="1050" b="1"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1" i="0" u="none" strike="noStrike" cap="none" normalizeH="0" baseline="0" dirty="0" smtClean="0">
                <a:ln>
                  <a:noFill/>
                </a:ln>
                <a:solidFill>
                  <a:schemeClr val="tx1"/>
                </a:solidFill>
                <a:effectLst/>
                <a:latin typeface="Arial" panose="020B0604020202020204" pitchFamily="34" charset="0"/>
              </a:rPr>
              <a:t>3. Exploratory Data Analysis (EDA)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0" i="0" u="none" strike="noStrike" cap="none" normalizeH="0" baseline="0" dirty="0" smtClean="0">
                <a:ln>
                  <a:noFill/>
                </a:ln>
                <a:solidFill>
                  <a:schemeClr val="tx1"/>
                </a:solidFill>
                <a:effectLst/>
                <a:latin typeface="Arial" panose="020B0604020202020204" pitchFamily="34" charset="0"/>
              </a:rPr>
              <a:t>Several visualizations were created to understand patterns in the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50" b="1" i="0" u="none" strike="noStrike" cap="none" normalizeH="0" baseline="0" dirty="0" smtClean="0">
                <a:ln>
                  <a:noFill/>
                </a:ln>
                <a:solidFill>
                  <a:schemeClr val="tx1"/>
                </a:solidFill>
                <a:effectLst/>
                <a:latin typeface="Arial" panose="020B0604020202020204" pitchFamily="34" charset="0"/>
              </a:rPr>
              <a:t>Flight Number vs. Launch Site</a:t>
            </a:r>
            <a:r>
              <a:rPr kumimoji="0" lang="en-US" altLang="en-US" sz="1050" b="0" i="0" u="none" strike="noStrike" cap="none" normalizeH="0" baseline="0" dirty="0" smtClean="0">
                <a:ln>
                  <a:noFill/>
                </a:ln>
                <a:solidFill>
                  <a:schemeClr val="tx1"/>
                </a:solidFill>
                <a:effectLst/>
                <a:latin typeface="Arial" panose="020B0604020202020204" pitchFamily="34" charset="0"/>
              </a:rPr>
              <a:t>: Showed the correlation between launch attempt count and landing success, with scatter plots for visual clarity.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50" b="1" i="0" u="none" strike="noStrike" cap="none" normalizeH="0" baseline="0" dirty="0" smtClean="0">
                <a:ln>
                  <a:noFill/>
                </a:ln>
                <a:solidFill>
                  <a:schemeClr val="tx1"/>
                </a:solidFill>
                <a:effectLst/>
                <a:latin typeface="Arial" panose="020B0604020202020204" pitchFamily="34" charset="0"/>
              </a:rPr>
              <a:t>Payload Mass vs. Launch Site</a:t>
            </a:r>
            <a:r>
              <a:rPr kumimoji="0" lang="en-US" altLang="en-US" sz="1050" b="0" i="0" u="none" strike="noStrike" cap="none" normalizeH="0" baseline="0" dirty="0" smtClean="0">
                <a:ln>
                  <a:noFill/>
                </a:ln>
                <a:solidFill>
                  <a:schemeClr val="tx1"/>
                </a:solidFill>
                <a:effectLst/>
                <a:latin typeface="Arial" panose="020B0604020202020204" pitchFamily="34" charset="0"/>
              </a:rPr>
              <a:t>: Demonstrated how different launch sites handled varying payload masses and their associated success rates.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50" b="1" i="0" u="none" strike="noStrike" cap="none" normalizeH="0" baseline="0" dirty="0" smtClean="0">
                <a:ln>
                  <a:noFill/>
                </a:ln>
                <a:solidFill>
                  <a:schemeClr val="tx1"/>
                </a:solidFill>
                <a:effectLst/>
                <a:latin typeface="Arial" panose="020B0604020202020204" pitchFamily="34" charset="0"/>
              </a:rPr>
              <a:t>Success Rate by Orbit Type</a:t>
            </a:r>
            <a:r>
              <a:rPr kumimoji="0" lang="en-US" altLang="en-US" sz="1050" b="0" i="0" u="none" strike="noStrike" cap="none" normalizeH="0" baseline="0" dirty="0" smtClean="0">
                <a:ln>
                  <a:noFill/>
                </a:ln>
                <a:solidFill>
                  <a:schemeClr val="tx1"/>
                </a:solidFill>
                <a:effectLst/>
                <a:latin typeface="Arial" panose="020B0604020202020204" pitchFamily="34" charset="0"/>
              </a:rPr>
              <a:t>: Bar charts illustrated which orbits were more commonly associated with successful landings.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50" b="1" i="0" u="none" strike="noStrike" cap="none" normalizeH="0" baseline="0" dirty="0" smtClean="0">
                <a:ln>
                  <a:noFill/>
                </a:ln>
                <a:solidFill>
                  <a:schemeClr val="tx1"/>
                </a:solidFill>
                <a:effectLst/>
                <a:latin typeface="Arial" panose="020B0604020202020204" pitchFamily="34" charset="0"/>
              </a:rPr>
              <a:t>Yearly Success Trends</a:t>
            </a:r>
            <a:r>
              <a:rPr kumimoji="0" lang="en-US" altLang="en-US" sz="1050" b="0" i="0" u="none" strike="noStrike" cap="none" normalizeH="0" baseline="0" dirty="0" smtClean="0">
                <a:ln>
                  <a:noFill/>
                </a:ln>
                <a:solidFill>
                  <a:schemeClr val="tx1"/>
                </a:solidFill>
                <a:effectLst/>
                <a:latin typeface="Arial" panose="020B0604020202020204" pitchFamily="34" charset="0"/>
              </a:rPr>
              <a:t>: Line charts helped to observe changes in landing success rates over time.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1" i="0" u="none" strike="noStrike" cap="none" normalizeH="0" baseline="0" dirty="0" smtClean="0">
                <a:ln>
                  <a:noFill/>
                </a:ln>
                <a:solidFill>
                  <a:schemeClr val="tx1"/>
                </a:solidFill>
                <a:effectLst/>
                <a:latin typeface="Arial" panose="020B0604020202020204" pitchFamily="34" charset="0"/>
              </a:rPr>
              <a:t>Outcome</a:t>
            </a:r>
            <a:r>
              <a:rPr kumimoji="0" lang="en-US" altLang="en-US" sz="1050" b="0" i="0" u="none" strike="noStrike" cap="none" normalizeH="0" baseline="0" dirty="0" smtClean="0">
                <a:ln>
                  <a:noFill/>
                </a:ln>
                <a:solidFill>
                  <a:schemeClr val="tx1"/>
                </a:solidFill>
                <a:effectLst/>
                <a:latin typeface="Arial" panose="020B0604020202020204" pitchFamily="34" charset="0"/>
              </a:rPr>
              <a:t>: Found that launch success is influenced by flight experience, launch site, orbit type, and payload.</a:t>
            </a:r>
            <a:endParaRPr kumimoji="0" lang="en-US" altLang="en-US" sz="1050" b="1" i="0" u="none" strike="noStrike" cap="none" normalizeH="0" baseline="0" dirty="0" smtClean="0">
              <a:ln>
                <a:noFill/>
              </a:ln>
              <a:solidFill>
                <a:schemeClr val="tx1"/>
              </a:solidFill>
              <a:effectLst/>
              <a:latin typeface="Arial" panose="020B0604020202020204" pitchFamily="34" charset="0"/>
            </a:endParaRPr>
          </a:p>
        </p:txBody>
      </p:sp>
      <p:sp>
        <p:nvSpPr>
          <p:cNvPr id="5" name="Rectangle 4"/>
          <p:cNvSpPr/>
          <p:nvPr/>
        </p:nvSpPr>
        <p:spPr>
          <a:xfrm>
            <a:off x="5986073" y="1216281"/>
            <a:ext cx="6096000" cy="4832092"/>
          </a:xfrm>
          <a:prstGeom prst="rect">
            <a:avLst/>
          </a:prstGeom>
        </p:spPr>
        <p:txBody>
          <a:bodyPr>
            <a:spAutoFit/>
          </a:bodyPr>
          <a:lstStyle/>
          <a:p>
            <a:pPr lvl="0" eaLnBrk="0" fontAlgn="base" hangingPunct="0">
              <a:spcBef>
                <a:spcPct val="0"/>
              </a:spcBef>
              <a:spcAft>
                <a:spcPct val="0"/>
              </a:spcAft>
            </a:pPr>
            <a:r>
              <a:rPr lang="en-US" altLang="en-US" sz="1100" b="1" dirty="0">
                <a:latin typeface="Arial" panose="020B0604020202020204" pitchFamily="34" charset="0"/>
              </a:rPr>
              <a:t>4. SQL Analysis</a:t>
            </a:r>
          </a:p>
          <a:p>
            <a:pPr lvl="0" eaLnBrk="0" fontAlgn="base" hangingPunct="0">
              <a:spcBef>
                <a:spcPct val="0"/>
              </a:spcBef>
              <a:spcAft>
                <a:spcPct val="0"/>
              </a:spcAft>
            </a:pPr>
            <a:r>
              <a:rPr lang="en-US" altLang="en-US" sz="1100" dirty="0">
                <a:latin typeface="Arial" panose="020B0604020202020204" pitchFamily="34" charset="0"/>
              </a:rPr>
              <a:t>SQL queries were used to conduct specific analyses, including:</a:t>
            </a:r>
          </a:p>
          <a:p>
            <a:pPr lvl="0" eaLnBrk="0" fontAlgn="base" hangingPunct="0">
              <a:spcBef>
                <a:spcPct val="0"/>
              </a:spcBef>
              <a:spcAft>
                <a:spcPct val="0"/>
              </a:spcAft>
              <a:buFontTx/>
              <a:buChar char="•"/>
            </a:pPr>
            <a:r>
              <a:rPr lang="en-US" altLang="en-US" sz="1100" dirty="0">
                <a:latin typeface="Arial" panose="020B0604020202020204" pitchFamily="34" charset="0"/>
              </a:rPr>
              <a:t>Determining unique launch sites.</a:t>
            </a:r>
          </a:p>
          <a:p>
            <a:pPr lvl="0" eaLnBrk="0" fontAlgn="base" hangingPunct="0">
              <a:spcBef>
                <a:spcPct val="0"/>
              </a:spcBef>
              <a:spcAft>
                <a:spcPct val="0"/>
              </a:spcAft>
              <a:buFontTx/>
              <a:buChar char="•"/>
            </a:pPr>
            <a:r>
              <a:rPr lang="en-US" altLang="en-US" sz="1100" dirty="0">
                <a:latin typeface="Arial" panose="020B0604020202020204" pitchFamily="34" charset="0"/>
              </a:rPr>
              <a:t>Calculating total payload mass for launches by NASA.</a:t>
            </a:r>
          </a:p>
          <a:p>
            <a:pPr lvl="0" eaLnBrk="0" fontAlgn="base" hangingPunct="0">
              <a:spcBef>
                <a:spcPct val="0"/>
              </a:spcBef>
              <a:spcAft>
                <a:spcPct val="0"/>
              </a:spcAft>
              <a:buFontTx/>
              <a:buChar char="•"/>
            </a:pPr>
            <a:r>
              <a:rPr lang="en-US" altLang="en-US" sz="1100" dirty="0">
                <a:latin typeface="Arial" panose="020B0604020202020204" pitchFamily="34" charset="0"/>
              </a:rPr>
              <a:t>Finding records with high payload mass, successful outcomes, and specific booster versions.</a:t>
            </a:r>
          </a:p>
          <a:p>
            <a:pPr lvl="0" eaLnBrk="0" fontAlgn="base" hangingPunct="0">
              <a:spcBef>
                <a:spcPct val="0"/>
              </a:spcBef>
              <a:spcAft>
                <a:spcPct val="0"/>
              </a:spcAft>
            </a:pPr>
            <a:r>
              <a:rPr lang="en-US" altLang="en-US" sz="1100" b="1" dirty="0">
                <a:latin typeface="Arial" panose="020B0604020202020204" pitchFamily="34" charset="0"/>
              </a:rPr>
              <a:t>Outcome</a:t>
            </a:r>
            <a:r>
              <a:rPr lang="en-US" altLang="en-US" sz="1100" dirty="0">
                <a:latin typeface="Arial" panose="020B0604020202020204" pitchFamily="34" charset="0"/>
              </a:rPr>
              <a:t>: SQL provided insights into payload patterns and unique site-based characteristics.</a:t>
            </a:r>
            <a:endParaRPr lang="en-US" altLang="en-US" sz="1100" b="1" dirty="0">
              <a:latin typeface="Arial" panose="020B0604020202020204" pitchFamily="34" charset="0"/>
            </a:endParaRPr>
          </a:p>
          <a:p>
            <a:pPr lvl="0" eaLnBrk="0" fontAlgn="base" hangingPunct="0">
              <a:spcBef>
                <a:spcPct val="0"/>
              </a:spcBef>
              <a:spcAft>
                <a:spcPct val="0"/>
              </a:spcAft>
            </a:pPr>
            <a:r>
              <a:rPr lang="en-US" altLang="en-US" sz="1100" b="1" dirty="0">
                <a:latin typeface="Arial" panose="020B0604020202020204" pitchFamily="34" charset="0"/>
              </a:rPr>
              <a:t>5. Folium Map Visualization</a:t>
            </a:r>
          </a:p>
          <a:p>
            <a:pPr lvl="0" eaLnBrk="0" fontAlgn="base" hangingPunct="0">
              <a:spcBef>
                <a:spcPct val="0"/>
              </a:spcBef>
              <a:spcAft>
                <a:spcPct val="0"/>
              </a:spcAft>
            </a:pPr>
            <a:r>
              <a:rPr lang="en-US" altLang="en-US" sz="1100" dirty="0">
                <a:latin typeface="Arial" panose="020B0604020202020204" pitchFamily="34" charset="0"/>
              </a:rPr>
              <a:t>An interactive map was created using Folium to show:</a:t>
            </a:r>
          </a:p>
          <a:p>
            <a:pPr lvl="0" eaLnBrk="0" fontAlgn="base" hangingPunct="0">
              <a:spcBef>
                <a:spcPct val="0"/>
              </a:spcBef>
              <a:spcAft>
                <a:spcPct val="0"/>
              </a:spcAft>
              <a:buFontTx/>
              <a:buChar char="•"/>
            </a:pPr>
            <a:r>
              <a:rPr lang="en-US" altLang="en-US" sz="1100" dirty="0">
                <a:latin typeface="Arial" panose="020B0604020202020204" pitchFamily="34" charset="0"/>
              </a:rPr>
              <a:t>Launch sites globally.</a:t>
            </a:r>
          </a:p>
          <a:p>
            <a:pPr lvl="0" eaLnBrk="0" fontAlgn="base" hangingPunct="0">
              <a:spcBef>
                <a:spcPct val="0"/>
              </a:spcBef>
              <a:spcAft>
                <a:spcPct val="0"/>
              </a:spcAft>
              <a:buFontTx/>
              <a:buChar char="•"/>
            </a:pPr>
            <a:r>
              <a:rPr lang="en-US" altLang="en-US" sz="1100" dirty="0">
                <a:latin typeface="Arial" panose="020B0604020202020204" pitchFamily="34" charset="0"/>
              </a:rPr>
              <a:t>Success and failure outcomes color-coded on a map.</a:t>
            </a:r>
          </a:p>
          <a:p>
            <a:pPr lvl="0" eaLnBrk="0" fontAlgn="base" hangingPunct="0">
              <a:spcBef>
                <a:spcPct val="0"/>
              </a:spcBef>
              <a:spcAft>
                <a:spcPct val="0"/>
              </a:spcAft>
              <a:buFontTx/>
              <a:buChar char="•"/>
            </a:pPr>
            <a:r>
              <a:rPr lang="en-US" altLang="en-US" sz="1100" dirty="0">
                <a:latin typeface="Arial" panose="020B0604020202020204" pitchFamily="34" charset="0"/>
              </a:rPr>
              <a:t>Proximity to infrastructure (e.g., railways, coastlines) for select launch sites.</a:t>
            </a:r>
          </a:p>
          <a:p>
            <a:pPr lvl="0" eaLnBrk="0" fontAlgn="base" hangingPunct="0">
              <a:spcBef>
                <a:spcPct val="0"/>
              </a:spcBef>
              <a:spcAft>
                <a:spcPct val="0"/>
              </a:spcAft>
            </a:pPr>
            <a:r>
              <a:rPr lang="en-US" altLang="en-US" sz="1100" b="1" dirty="0">
                <a:latin typeface="Arial" panose="020B0604020202020204" pitchFamily="34" charset="0"/>
              </a:rPr>
              <a:t>Outcome</a:t>
            </a:r>
            <a:r>
              <a:rPr lang="en-US" altLang="en-US" sz="1100" dirty="0">
                <a:latin typeface="Arial" panose="020B0604020202020204" pitchFamily="34" charset="0"/>
              </a:rPr>
              <a:t>: Enhanced spatial understanding of launch locations and their outcomes.</a:t>
            </a:r>
            <a:endParaRPr lang="en-US" altLang="en-US" sz="1100" b="1" dirty="0">
              <a:latin typeface="Arial" panose="020B0604020202020204" pitchFamily="34" charset="0"/>
            </a:endParaRPr>
          </a:p>
          <a:p>
            <a:pPr lvl="0" eaLnBrk="0" fontAlgn="base" hangingPunct="0">
              <a:spcBef>
                <a:spcPct val="0"/>
              </a:spcBef>
              <a:spcAft>
                <a:spcPct val="0"/>
              </a:spcAft>
            </a:pPr>
            <a:r>
              <a:rPr lang="en-US" altLang="en-US" sz="1100" b="1" dirty="0">
                <a:latin typeface="Arial" panose="020B0604020202020204" pitchFamily="34" charset="0"/>
              </a:rPr>
              <a:t>6. Interactive Dashboard with </a:t>
            </a:r>
            <a:r>
              <a:rPr lang="en-US" altLang="en-US" sz="1100" b="1" dirty="0" err="1">
                <a:latin typeface="Arial" panose="020B0604020202020204" pitchFamily="34" charset="0"/>
              </a:rPr>
              <a:t>Plotly</a:t>
            </a:r>
            <a:r>
              <a:rPr lang="en-US" altLang="en-US" sz="1100" b="1" dirty="0">
                <a:latin typeface="Arial" panose="020B0604020202020204" pitchFamily="34" charset="0"/>
              </a:rPr>
              <a:t> Dash</a:t>
            </a:r>
          </a:p>
          <a:p>
            <a:pPr lvl="0" eaLnBrk="0" fontAlgn="base" hangingPunct="0">
              <a:spcBef>
                <a:spcPct val="0"/>
              </a:spcBef>
              <a:spcAft>
                <a:spcPct val="0"/>
              </a:spcAft>
            </a:pPr>
            <a:r>
              <a:rPr lang="en-US" altLang="en-US" sz="1100" dirty="0">
                <a:latin typeface="Arial" panose="020B0604020202020204" pitchFamily="34" charset="0"/>
              </a:rPr>
              <a:t>A dashboard was developed to provide real-time visual analytics on </a:t>
            </a:r>
            <a:r>
              <a:rPr lang="en-US" altLang="en-US" sz="1100" dirty="0" err="1">
                <a:latin typeface="Arial" panose="020B0604020202020204" pitchFamily="34" charset="0"/>
              </a:rPr>
              <a:t>SpaceX</a:t>
            </a:r>
            <a:r>
              <a:rPr lang="en-US" altLang="en-US" sz="1100" dirty="0">
                <a:latin typeface="Arial" panose="020B0604020202020204" pitchFamily="34" charset="0"/>
              </a:rPr>
              <a:t> data. Key features:</a:t>
            </a:r>
          </a:p>
          <a:p>
            <a:pPr lvl="0" eaLnBrk="0" fontAlgn="base" hangingPunct="0">
              <a:spcBef>
                <a:spcPct val="0"/>
              </a:spcBef>
              <a:spcAft>
                <a:spcPct val="0"/>
              </a:spcAft>
              <a:buFontTx/>
              <a:buChar char="•"/>
            </a:pPr>
            <a:r>
              <a:rPr lang="en-US" altLang="en-US" sz="1100" b="1" dirty="0">
                <a:latin typeface="Arial" panose="020B0604020202020204" pitchFamily="34" charset="0"/>
              </a:rPr>
              <a:t>Dropdown for Launch Site Selection</a:t>
            </a:r>
            <a:r>
              <a:rPr lang="en-US" altLang="en-US" sz="1100" dirty="0">
                <a:latin typeface="Arial" panose="020B0604020202020204" pitchFamily="34" charset="0"/>
              </a:rPr>
              <a:t>: Users can select specific launch sites to filter data.</a:t>
            </a:r>
          </a:p>
          <a:p>
            <a:pPr lvl="0" eaLnBrk="0" fontAlgn="base" hangingPunct="0">
              <a:spcBef>
                <a:spcPct val="0"/>
              </a:spcBef>
              <a:spcAft>
                <a:spcPct val="0"/>
              </a:spcAft>
              <a:buFontTx/>
              <a:buChar char="•"/>
            </a:pPr>
            <a:r>
              <a:rPr lang="en-US" altLang="en-US" sz="1100" b="1" dirty="0">
                <a:latin typeface="Arial" panose="020B0604020202020204" pitchFamily="34" charset="0"/>
              </a:rPr>
              <a:t>Range Slider for Payload Mass</a:t>
            </a:r>
            <a:r>
              <a:rPr lang="en-US" altLang="en-US" sz="1100" dirty="0">
                <a:latin typeface="Arial" panose="020B0604020202020204" pitchFamily="34" charset="0"/>
              </a:rPr>
              <a:t>: Allows filtering by payload to analyze launch success rates by payload mass.</a:t>
            </a:r>
          </a:p>
          <a:p>
            <a:pPr lvl="0" eaLnBrk="0" fontAlgn="base" hangingPunct="0">
              <a:spcBef>
                <a:spcPct val="0"/>
              </a:spcBef>
              <a:spcAft>
                <a:spcPct val="0"/>
              </a:spcAft>
              <a:buFontTx/>
              <a:buChar char="•"/>
            </a:pPr>
            <a:r>
              <a:rPr lang="en-US" altLang="en-US" sz="1100" b="1" dirty="0">
                <a:latin typeface="Arial" panose="020B0604020202020204" pitchFamily="34" charset="0"/>
              </a:rPr>
              <a:t>Pie and Scatter Plots</a:t>
            </a:r>
            <a:r>
              <a:rPr lang="en-US" altLang="en-US" sz="1100" dirty="0">
                <a:latin typeface="Arial" panose="020B0604020202020204" pitchFamily="34" charset="0"/>
              </a:rPr>
              <a:t>: Visualizations of success rates, payload, and launch outcomes.</a:t>
            </a:r>
          </a:p>
          <a:p>
            <a:pPr lvl="0" eaLnBrk="0" fontAlgn="base" hangingPunct="0">
              <a:spcBef>
                <a:spcPct val="0"/>
              </a:spcBef>
              <a:spcAft>
                <a:spcPct val="0"/>
              </a:spcAft>
            </a:pPr>
            <a:r>
              <a:rPr lang="en-US" altLang="en-US" sz="1100" b="1" dirty="0">
                <a:latin typeface="Arial" panose="020B0604020202020204" pitchFamily="34" charset="0"/>
              </a:rPr>
              <a:t>Outcome</a:t>
            </a:r>
            <a:r>
              <a:rPr lang="en-US" altLang="en-US" sz="1100" dirty="0">
                <a:latin typeface="Arial" panose="020B0604020202020204" pitchFamily="34" charset="0"/>
              </a:rPr>
              <a:t>: Interactive dashboard enabled dynamic data exploration, making it easier to identify trends.</a:t>
            </a:r>
            <a:endParaRPr lang="en-US" altLang="en-US" sz="1100" b="1" dirty="0">
              <a:latin typeface="Arial" panose="020B0604020202020204" pitchFamily="34" charset="0"/>
            </a:endParaRPr>
          </a:p>
          <a:p>
            <a:pPr lvl="0" eaLnBrk="0" fontAlgn="base" hangingPunct="0">
              <a:spcBef>
                <a:spcPct val="0"/>
              </a:spcBef>
              <a:spcAft>
                <a:spcPct val="0"/>
              </a:spcAft>
            </a:pPr>
            <a:r>
              <a:rPr lang="en-US" altLang="en-US" sz="1100" b="1" dirty="0">
                <a:latin typeface="Arial" panose="020B0604020202020204" pitchFamily="34" charset="0"/>
              </a:rPr>
              <a:t>7. Machine Learning Model Development</a:t>
            </a:r>
          </a:p>
          <a:p>
            <a:pPr lvl="0" eaLnBrk="0" fontAlgn="base" hangingPunct="0">
              <a:spcBef>
                <a:spcPct val="0"/>
              </a:spcBef>
              <a:spcAft>
                <a:spcPct val="0"/>
              </a:spcAft>
            </a:pPr>
            <a:r>
              <a:rPr lang="en-US" altLang="en-US" sz="1100" dirty="0">
                <a:latin typeface="Arial" panose="020B0604020202020204" pitchFamily="34" charset="0"/>
              </a:rPr>
              <a:t>Built, tuned, and evaluated multiple machine learning models to predict landing success:</a:t>
            </a:r>
          </a:p>
          <a:p>
            <a:pPr lvl="0" eaLnBrk="0" fontAlgn="base" hangingPunct="0">
              <a:spcBef>
                <a:spcPct val="0"/>
              </a:spcBef>
              <a:spcAft>
                <a:spcPct val="0"/>
              </a:spcAft>
              <a:buFontTx/>
              <a:buChar char="•"/>
            </a:pPr>
            <a:r>
              <a:rPr lang="en-US" altLang="en-US" sz="1100" b="1" dirty="0">
                <a:latin typeface="Arial" panose="020B0604020202020204" pitchFamily="34" charset="0"/>
              </a:rPr>
              <a:t>Logistic Regression</a:t>
            </a:r>
            <a:r>
              <a:rPr lang="en-US" altLang="en-US" sz="1100" dirty="0">
                <a:latin typeface="Arial" panose="020B0604020202020204" pitchFamily="34" charset="0"/>
              </a:rPr>
              <a:t>: </a:t>
            </a:r>
            <a:r>
              <a:rPr lang="en-US" altLang="en-US" sz="1100" dirty="0" err="1">
                <a:latin typeface="Arial" panose="020B0604020202020204" pitchFamily="34" charset="0"/>
              </a:rPr>
              <a:t>Hyperparameters</a:t>
            </a:r>
            <a:r>
              <a:rPr lang="en-US" altLang="en-US" sz="1100" dirty="0">
                <a:latin typeface="Arial" panose="020B0604020202020204" pitchFamily="34" charset="0"/>
              </a:rPr>
              <a:t> tuned with </a:t>
            </a:r>
            <a:r>
              <a:rPr lang="en-US" altLang="en-US" sz="1100" dirty="0" err="1">
                <a:latin typeface="Arial" panose="020B0604020202020204" pitchFamily="34" charset="0"/>
              </a:rPr>
              <a:t>GridSearchCV</a:t>
            </a:r>
            <a:r>
              <a:rPr lang="en-US" altLang="en-US" sz="1100" dirty="0">
                <a:latin typeface="Arial" panose="020B0604020202020204" pitchFamily="34" charset="0"/>
              </a:rPr>
              <a:t>.</a:t>
            </a:r>
          </a:p>
          <a:p>
            <a:pPr lvl="0" eaLnBrk="0" fontAlgn="base" hangingPunct="0">
              <a:spcBef>
                <a:spcPct val="0"/>
              </a:spcBef>
              <a:spcAft>
                <a:spcPct val="0"/>
              </a:spcAft>
              <a:buFontTx/>
              <a:buChar char="•"/>
            </a:pPr>
            <a:r>
              <a:rPr lang="en-US" altLang="en-US" sz="1100" b="1" dirty="0">
                <a:latin typeface="Arial" panose="020B0604020202020204" pitchFamily="34" charset="0"/>
              </a:rPr>
              <a:t>Support Vector Machine (SVM)</a:t>
            </a:r>
            <a:r>
              <a:rPr lang="en-US" altLang="en-US" sz="1100" dirty="0">
                <a:latin typeface="Arial" panose="020B0604020202020204" pitchFamily="34" charset="0"/>
              </a:rPr>
              <a:t>: Different kernel functions tested to optimize accuracy.</a:t>
            </a:r>
          </a:p>
          <a:p>
            <a:pPr lvl="0" eaLnBrk="0" fontAlgn="base" hangingPunct="0">
              <a:spcBef>
                <a:spcPct val="0"/>
              </a:spcBef>
              <a:spcAft>
                <a:spcPct val="0"/>
              </a:spcAft>
              <a:buFontTx/>
              <a:buChar char="•"/>
            </a:pPr>
            <a:r>
              <a:rPr lang="en-US" altLang="en-US" sz="1100" b="1" dirty="0">
                <a:latin typeface="Arial" panose="020B0604020202020204" pitchFamily="34" charset="0"/>
              </a:rPr>
              <a:t>Decision Tree</a:t>
            </a:r>
            <a:r>
              <a:rPr lang="en-US" altLang="en-US" sz="1100" dirty="0">
                <a:latin typeface="Arial" panose="020B0604020202020204" pitchFamily="34" charset="0"/>
              </a:rPr>
              <a:t>: Experimented with different criteria and depths.</a:t>
            </a:r>
          </a:p>
          <a:p>
            <a:pPr lvl="0" eaLnBrk="0" fontAlgn="base" hangingPunct="0">
              <a:spcBef>
                <a:spcPct val="0"/>
              </a:spcBef>
              <a:spcAft>
                <a:spcPct val="0"/>
              </a:spcAft>
              <a:buFontTx/>
              <a:buChar char="•"/>
            </a:pPr>
            <a:r>
              <a:rPr lang="en-US" altLang="en-US" sz="1100" b="1" dirty="0">
                <a:latin typeface="Arial" panose="020B0604020202020204" pitchFamily="34" charset="0"/>
              </a:rPr>
              <a:t>K-Nearest Neighbors (KNN)</a:t>
            </a:r>
            <a:r>
              <a:rPr lang="en-US" altLang="en-US" sz="1100" dirty="0">
                <a:latin typeface="Arial" panose="020B0604020202020204" pitchFamily="34" charset="0"/>
              </a:rPr>
              <a:t>: Tested varying neighbor counts to achieve optimal results.</a:t>
            </a:r>
          </a:p>
          <a:p>
            <a:pPr lvl="0" eaLnBrk="0" fontAlgn="base" hangingPunct="0">
              <a:spcBef>
                <a:spcPct val="0"/>
              </a:spcBef>
              <a:spcAft>
                <a:spcPct val="0"/>
              </a:spcAft>
            </a:pPr>
            <a:r>
              <a:rPr lang="en-US" altLang="en-US" sz="1100" b="1" dirty="0">
                <a:latin typeface="Arial" panose="020B0604020202020204" pitchFamily="34" charset="0"/>
              </a:rPr>
              <a:t>Outcome</a:t>
            </a:r>
            <a:r>
              <a:rPr lang="en-US" altLang="en-US" sz="1100" dirty="0">
                <a:latin typeface="Arial" panose="020B0604020202020204" pitchFamily="34" charset="0"/>
              </a:rPr>
              <a:t>: The SVM model with the </a:t>
            </a:r>
            <a:r>
              <a:rPr lang="en-US" altLang="en-US" sz="1100" b="1" dirty="0" err="1">
                <a:latin typeface="Arial Unicode MS"/>
              </a:rPr>
              <a:t>rbf</a:t>
            </a:r>
            <a:r>
              <a:rPr lang="en-US" altLang="en-US" sz="1100" dirty="0"/>
              <a:t> kernel provided the highest accuracy on the validation set, while logistic regression and decision tree models also showed competitive performance.</a:t>
            </a:r>
            <a:endParaRPr lang="en-US" altLang="en-US" sz="1100" dirty="0">
              <a:latin typeface="Arial" panose="020B0604020202020204" pitchFamily="34" charset="0"/>
            </a:endParaRPr>
          </a:p>
        </p:txBody>
      </p:sp>
    </p:spTree>
    <p:extLst>
      <p:ext uri="{BB962C8B-B14F-4D97-AF65-F5344CB8AC3E}">
        <p14:creationId xmlns:p14="http://schemas.microsoft.com/office/powerpoint/2010/main" val="3445761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nSpc>
                <a:spcPct val="80000"/>
              </a:lnSpc>
            </a:pPr>
            <a:r>
              <a:rPr lang="en-US" altLang="en-US" sz="3700" dirty="0">
                <a:solidFill>
                  <a:srgbClr val="0B49CB"/>
                </a:solidFill>
                <a:latin typeface="Abadi"/>
                <a:ea typeface="IBM Plex Mono SemiBold" panose="020B0709050203000203" pitchFamily="49" charset="0"/>
                <a:cs typeface="IBM Plex Mono SemiBold" panose="020B0709050203000203" pitchFamily="49" charset="0"/>
              </a:rPr>
              <a:t>Summary of </a:t>
            </a:r>
            <a:r>
              <a:rPr lang="en-US" altLang="en-US" sz="3700" dirty="0">
                <a:solidFill>
                  <a:srgbClr val="0B49CB"/>
                </a:solidFill>
                <a:latin typeface="Abadi"/>
                <a:ea typeface="IBM Plex Mono SemiBold" panose="020B0709050203000203" pitchFamily="49" charset="0"/>
                <a:cs typeface="IBM Plex Mono SemiBold" panose="020B0709050203000203" pitchFamily="49" charset="0"/>
              </a:rPr>
              <a:t>Results</a:t>
            </a:r>
            <a:endParaRPr lang="en-US" sz="3700" dirty="0">
              <a:solidFill>
                <a:srgbClr val="0B49CB"/>
              </a:solidFill>
              <a:latin typeface="Abadi"/>
              <a:ea typeface="IBM Plex Mono SemiBold" panose="020B0709050203000203" pitchFamily="49" charset="0"/>
              <a:cs typeface="IBM Plex Mono SemiBold" panose="020B0709050203000203" pitchFamily="49" charset="0"/>
            </a:endParaRPr>
          </a:p>
        </p:txBody>
      </p:sp>
      <p:sp>
        <p:nvSpPr>
          <p:cNvPr id="4" name="Rectangle 1"/>
          <p:cNvSpPr>
            <a:spLocks noGrp="1" noChangeArrowheads="1"/>
          </p:cNvSpPr>
          <p:nvPr>
            <p:ph idx="1"/>
          </p:nvPr>
        </p:nvSpPr>
        <p:spPr bwMode="auto">
          <a:xfrm>
            <a:off x="838200" y="2062301"/>
            <a:ext cx="9444060" cy="3877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lang="en-US" altLang="en-US" sz="1200" b="1" dirty="0">
                <a:latin typeface="Arial" panose="020B0604020202020204" pitchFamily="34" charset="0"/>
              </a:rPr>
              <a:t>Launch Sites: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smtClean="0">
                <a:ln>
                  <a:noFill/>
                </a:ln>
                <a:solidFill>
                  <a:schemeClr val="tx1"/>
                </a:solidFill>
                <a:effectLst/>
                <a:latin typeface="Arial" panose="020B0604020202020204" pitchFamily="34" charset="0"/>
              </a:rPr>
              <a:t>CCAFS SLC-40</a:t>
            </a:r>
            <a:r>
              <a:rPr kumimoji="0" lang="en-US" altLang="en-US" sz="1200" b="0" i="0" u="none" strike="noStrike" cap="none" normalizeH="0" baseline="0" dirty="0" smtClean="0">
                <a:ln>
                  <a:noFill/>
                </a:ln>
                <a:solidFill>
                  <a:schemeClr val="tx1"/>
                </a:solidFill>
                <a:effectLst/>
                <a:latin typeface="Arial" panose="020B0604020202020204" pitchFamily="34" charset="0"/>
              </a:rPr>
              <a:t> had the most successful launches, attributed to high launch volume and consistency in outcomes.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smtClean="0">
                <a:ln>
                  <a:noFill/>
                </a:ln>
                <a:solidFill>
                  <a:schemeClr val="tx1"/>
                </a:solidFill>
                <a:effectLst/>
                <a:latin typeface="Arial" panose="020B0604020202020204" pitchFamily="34" charset="0"/>
              </a:rPr>
              <a:t>VAFB SLC-4E</a:t>
            </a:r>
            <a:r>
              <a:rPr kumimoji="0" lang="en-US" altLang="en-US" sz="1200" b="0" i="0" u="none" strike="noStrike" cap="none" normalizeH="0" baseline="0" dirty="0" smtClean="0">
                <a:ln>
                  <a:noFill/>
                </a:ln>
                <a:solidFill>
                  <a:schemeClr val="tx1"/>
                </a:solidFill>
                <a:effectLst/>
                <a:latin typeface="Arial" panose="020B0604020202020204" pitchFamily="34" charset="0"/>
              </a:rPr>
              <a:t> was limited in high-payload launches but showed stable performance for its specific missions.</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200" b="1" i="0" u="none" strike="noStrike" cap="none" normalizeH="0" baseline="0" dirty="0" smtClean="0">
                <a:ln>
                  <a:noFill/>
                </a:ln>
                <a:solidFill>
                  <a:schemeClr val="tx1"/>
                </a:solidFill>
                <a:effectLst/>
                <a:latin typeface="Arial" panose="020B0604020202020204" pitchFamily="34" charset="0"/>
              </a:rPr>
              <a:t>Payload and Orbit Analysis</a:t>
            </a:r>
            <a:r>
              <a:rPr kumimoji="0" lang="en-US" altLang="en-US" sz="12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solidFill>
                  <a:schemeClr val="tx1"/>
                </a:solidFill>
                <a:effectLst/>
                <a:latin typeface="Arial" panose="020B0604020202020204" pitchFamily="34" charset="0"/>
              </a:rPr>
              <a:t>High payloads (&gt; 10,000 kg) were more likely to fail in GTO orbit, indicating a need for optimized booster strength.</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solidFill>
                  <a:schemeClr val="tx1"/>
                </a:solidFill>
                <a:effectLst/>
                <a:latin typeface="Arial" panose="020B0604020202020204" pitchFamily="34" charset="0"/>
              </a:rPr>
              <a:t>Low Earth Orbit (LEO) missions had a higher success rate, especially for smaller payloads.</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200" b="1" i="0" u="none" strike="noStrike" cap="none" normalizeH="0" baseline="0" dirty="0" smtClean="0">
                <a:ln>
                  <a:noFill/>
                </a:ln>
                <a:solidFill>
                  <a:schemeClr val="tx1"/>
                </a:solidFill>
                <a:effectLst/>
                <a:latin typeface="Arial" panose="020B0604020202020204" pitchFamily="34" charset="0"/>
              </a:rPr>
              <a:t>Booster Versions</a:t>
            </a:r>
            <a:r>
              <a:rPr kumimoji="0" lang="en-US" altLang="en-US" sz="12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solidFill>
                  <a:schemeClr val="tx1"/>
                </a:solidFill>
                <a:effectLst/>
                <a:latin typeface="Arial" panose="020B0604020202020204" pitchFamily="34" charset="0"/>
              </a:rPr>
              <a:t>Falcon 9 versions like </a:t>
            </a:r>
            <a:r>
              <a:rPr kumimoji="0" lang="en-US" altLang="en-US" sz="1200" b="1" i="0" u="none" strike="noStrike" cap="none" normalizeH="0" baseline="0" dirty="0" smtClean="0">
                <a:ln>
                  <a:noFill/>
                </a:ln>
                <a:solidFill>
                  <a:schemeClr val="tx1"/>
                </a:solidFill>
                <a:effectLst/>
                <a:latin typeface="Arial" panose="020B0604020202020204" pitchFamily="34" charset="0"/>
              </a:rPr>
              <a:t>B4 and B5</a:t>
            </a:r>
            <a:r>
              <a:rPr kumimoji="0" lang="en-US" altLang="en-US" sz="1200" b="0" i="0" u="none" strike="noStrike" cap="none" normalizeH="0" baseline="0" dirty="0" smtClean="0">
                <a:ln>
                  <a:noFill/>
                </a:ln>
                <a:solidFill>
                  <a:schemeClr val="tx1"/>
                </a:solidFill>
                <a:effectLst/>
                <a:latin typeface="Arial" panose="020B0604020202020204" pitchFamily="34" charset="0"/>
              </a:rPr>
              <a:t> demonstrated high success rates, with B5 showing the most reliable outcomes.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solidFill>
                  <a:schemeClr val="tx1"/>
                </a:solidFill>
                <a:effectLst/>
                <a:latin typeface="Arial" panose="020B0604020202020204" pitchFamily="34" charset="0"/>
              </a:rPr>
              <a:t>Older versions (e.g., v1.0) had lower success rates, reflecting advancements in </a:t>
            </a:r>
            <a:r>
              <a:rPr kumimoji="0" lang="en-US" altLang="en-US" sz="1200" b="0" i="0" u="none" strike="noStrike" cap="none" normalizeH="0" baseline="0" dirty="0" err="1" smtClean="0">
                <a:ln>
                  <a:noFill/>
                </a:ln>
                <a:solidFill>
                  <a:schemeClr val="tx1"/>
                </a:solidFill>
                <a:effectLst/>
                <a:latin typeface="Arial" panose="020B0604020202020204" pitchFamily="34" charset="0"/>
              </a:rPr>
              <a:t>SpaceX’s</a:t>
            </a:r>
            <a:r>
              <a:rPr kumimoji="0" lang="en-US" altLang="en-US" sz="1200" b="0" i="0" u="none" strike="noStrike" cap="none" normalizeH="0" baseline="0" dirty="0" smtClean="0">
                <a:ln>
                  <a:noFill/>
                </a:ln>
                <a:solidFill>
                  <a:schemeClr val="tx1"/>
                </a:solidFill>
                <a:effectLst/>
                <a:latin typeface="Arial" panose="020B0604020202020204" pitchFamily="34" charset="0"/>
              </a:rPr>
              <a:t> technology over time.</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200" b="1" i="0" u="none" strike="noStrike" cap="none" normalizeH="0" baseline="0" dirty="0" smtClean="0">
                <a:ln>
                  <a:noFill/>
                </a:ln>
                <a:solidFill>
                  <a:schemeClr val="tx1"/>
                </a:solidFill>
                <a:effectLst/>
                <a:latin typeface="Arial" panose="020B0604020202020204" pitchFamily="34" charset="0"/>
              </a:rPr>
              <a:t>Machine Learning Model Results</a:t>
            </a:r>
            <a:r>
              <a:rPr kumimoji="0" lang="en-US" altLang="en-US" sz="12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solidFill>
                  <a:schemeClr val="tx1"/>
                </a:solidFill>
                <a:effectLst/>
                <a:latin typeface="Arial" panose="020B0604020202020204" pitchFamily="34" charset="0"/>
              </a:rPr>
              <a:t>The </a:t>
            </a:r>
            <a:r>
              <a:rPr kumimoji="0" lang="en-US" altLang="en-US" sz="1200" b="1" i="0" u="none" strike="noStrike" cap="none" normalizeH="0" baseline="0" dirty="0" smtClean="0">
                <a:ln>
                  <a:noFill/>
                </a:ln>
                <a:solidFill>
                  <a:schemeClr val="tx1"/>
                </a:solidFill>
                <a:effectLst/>
                <a:latin typeface="Arial" panose="020B0604020202020204" pitchFamily="34" charset="0"/>
              </a:rPr>
              <a:t>Support Vector Machine (SVM) with an </a:t>
            </a:r>
            <a:r>
              <a:rPr kumimoji="0" lang="en-US" altLang="en-US" sz="700" b="1" i="0" u="none" strike="noStrike" cap="none" normalizeH="0" baseline="0" dirty="0" err="1" smtClean="0">
                <a:ln>
                  <a:noFill/>
                </a:ln>
                <a:solidFill>
                  <a:schemeClr val="tx1"/>
                </a:solidFill>
                <a:effectLst/>
                <a:latin typeface="Arial Unicode MS"/>
              </a:rPr>
              <a:t>rbf</a:t>
            </a:r>
            <a:r>
              <a:rPr kumimoji="0" lang="en-US" altLang="en-US" sz="500" b="1" i="0" u="none" strike="noStrike" cap="none" normalizeH="0" baseline="0" dirty="0" smtClean="0">
                <a:ln>
                  <a:noFill/>
                </a:ln>
                <a:solidFill>
                  <a:schemeClr val="tx1"/>
                </a:solidFill>
                <a:effectLst/>
              </a:rPr>
              <a:t> kernel</a:t>
            </a:r>
            <a:r>
              <a:rPr kumimoji="0" lang="en-US" altLang="en-US" sz="1200" b="0" i="0" u="none" strike="noStrike" cap="none" normalizeH="0" baseline="0" dirty="0" smtClean="0">
                <a:ln>
                  <a:noFill/>
                </a:ln>
                <a:solidFill>
                  <a:schemeClr val="tx1"/>
                </a:solidFill>
                <a:effectLst/>
                <a:latin typeface="Arial" panose="020B0604020202020204" pitchFamily="34" charset="0"/>
              </a:rPr>
              <a:t> provided the highest validation accuracy.</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smtClean="0">
                <a:ln>
                  <a:noFill/>
                </a:ln>
                <a:solidFill>
                  <a:schemeClr val="tx1"/>
                </a:solidFill>
                <a:effectLst/>
                <a:latin typeface="Arial" panose="020B0604020202020204" pitchFamily="34" charset="0"/>
              </a:rPr>
              <a:t>Decision Tree</a:t>
            </a:r>
            <a:r>
              <a:rPr kumimoji="0" lang="en-US" altLang="en-US" sz="1200" b="0" i="0" u="none" strike="noStrike" cap="none" normalizeH="0" baseline="0" dirty="0" smtClean="0">
                <a:ln>
                  <a:noFill/>
                </a:ln>
                <a:solidFill>
                  <a:schemeClr val="tx1"/>
                </a:solidFill>
                <a:effectLst/>
                <a:latin typeface="Arial" panose="020B0604020202020204" pitchFamily="34" charset="0"/>
              </a:rPr>
              <a:t> and </a:t>
            </a:r>
            <a:r>
              <a:rPr kumimoji="0" lang="en-US" altLang="en-US" sz="1200" b="1" i="0" u="none" strike="noStrike" cap="none" normalizeH="0" baseline="0" dirty="0" smtClean="0">
                <a:ln>
                  <a:noFill/>
                </a:ln>
                <a:solidFill>
                  <a:schemeClr val="tx1"/>
                </a:solidFill>
                <a:effectLst/>
                <a:latin typeface="Arial" panose="020B0604020202020204" pitchFamily="34" charset="0"/>
              </a:rPr>
              <a:t>Logistic Regression</a:t>
            </a:r>
            <a:r>
              <a:rPr kumimoji="0" lang="en-US" altLang="en-US" sz="1200" b="0" i="0" u="none" strike="noStrike" cap="none" normalizeH="0" baseline="0" dirty="0" smtClean="0">
                <a:ln>
                  <a:noFill/>
                </a:ln>
                <a:solidFill>
                  <a:schemeClr val="tx1"/>
                </a:solidFill>
                <a:effectLst/>
                <a:latin typeface="Arial" panose="020B0604020202020204" pitchFamily="34" charset="0"/>
              </a:rPr>
              <a:t> were closely competitive, with logistic regression showing lower false positives.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solidFill>
                  <a:schemeClr val="tx1"/>
                </a:solidFill>
                <a:effectLst/>
                <a:latin typeface="Arial" panose="020B0604020202020204" pitchFamily="34" charset="0"/>
              </a:rPr>
              <a:t>Confusion matrix analysis highlighted a high success rate in prediction but with occasional false positives.</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200" b="1" i="0" u="none" strike="noStrike" cap="none" normalizeH="0" baseline="0" dirty="0" smtClean="0">
                <a:ln>
                  <a:noFill/>
                </a:ln>
                <a:solidFill>
                  <a:schemeClr val="tx1"/>
                </a:solidFill>
                <a:effectLst/>
                <a:latin typeface="Arial" panose="020B0604020202020204" pitchFamily="34" charset="0"/>
              </a:rPr>
              <a:t>Interactive Dashboard Insights</a:t>
            </a:r>
            <a:r>
              <a:rPr kumimoji="0" lang="en-US" altLang="en-US" sz="12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solidFill>
                  <a:schemeClr val="tx1"/>
                </a:solidFill>
                <a:effectLst/>
                <a:latin typeface="Arial" panose="020B0604020202020204" pitchFamily="34" charset="0"/>
              </a:rPr>
              <a:t>Success rates for each site and orbit were easily visualized, showing that CCAFS SLC-40 had the highest success rates.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solidFill>
                  <a:schemeClr val="tx1"/>
                </a:solidFill>
                <a:effectLst/>
                <a:latin typeface="Arial" panose="020B0604020202020204" pitchFamily="34" charset="0"/>
              </a:rPr>
              <a:t>Payload analysis indicated that missions with payloads between 4,000-6,000 kg had a higher likelihood of success.</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1200" b="1" i="0" u="none" strike="noStrike" cap="none" normalizeH="0" baseline="0" dirty="0" smtClean="0">
                <a:ln>
                  <a:noFill/>
                </a:ln>
                <a:solidFill>
                  <a:schemeClr val="tx1"/>
                </a:solidFill>
                <a:effectLst/>
                <a:latin typeface="Arial" panose="020B0604020202020204" pitchFamily="34" charset="0"/>
              </a:rPr>
              <a:t>Geospatial Findings</a:t>
            </a:r>
            <a:r>
              <a:rPr kumimoji="0" lang="en-US" altLang="en-US" sz="12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solidFill>
                  <a:schemeClr val="tx1"/>
                </a:solidFill>
                <a:effectLst/>
                <a:latin typeface="Arial" panose="020B0604020202020204" pitchFamily="34" charset="0"/>
              </a:rPr>
              <a:t>Launch sites are positioned strategically near coastlines, minimizing risk to populated areas.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smtClean="0">
                <a:ln>
                  <a:noFill/>
                </a:ln>
                <a:solidFill>
                  <a:schemeClr val="tx1"/>
                </a:solidFill>
                <a:effectLst/>
                <a:latin typeface="Arial" panose="020B0604020202020204" pitchFamily="34" charset="0"/>
              </a:rPr>
              <a:t>Infrastructure such as highways and railways is accessible from most launch sites, ensuring efficient transportation of equipment.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40132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7</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290320"/>
            <a:ext cx="10515600" cy="3330991"/>
          </a:xfrm>
          <a:prstGeom prst="rect">
            <a:avLst/>
          </a:prstGeom>
        </p:spPr>
        <p:txBody>
          <a:bodyPr/>
          <a:lstStyle/>
          <a:p>
            <a:pPr marL="0" lvl="0" indent="0" eaLnBrk="0" fontAlgn="base" hangingPunct="0">
              <a:lnSpc>
                <a:spcPct val="100000"/>
              </a:lnSpc>
              <a:spcBef>
                <a:spcPct val="0"/>
              </a:spcBef>
              <a:spcAft>
                <a:spcPct val="0"/>
              </a:spcAft>
              <a:buFontTx/>
              <a:buChar char="•"/>
            </a:pPr>
            <a:r>
              <a:rPr lang="en-US" altLang="en-US" dirty="0" smtClean="0">
                <a:latin typeface="Arial" panose="020B0604020202020204" pitchFamily="34" charset="0"/>
              </a:rPr>
              <a:t>Use </a:t>
            </a:r>
            <a:r>
              <a:rPr lang="en-US" altLang="en-US" dirty="0">
                <a:latin typeface="Arial" panose="020B0604020202020204" pitchFamily="34" charset="0"/>
              </a:rPr>
              <a:t>the </a:t>
            </a:r>
            <a:r>
              <a:rPr lang="en-US" altLang="en-US" dirty="0" err="1">
                <a:latin typeface="Arial" panose="020B0604020202020204" pitchFamily="34" charset="0"/>
              </a:rPr>
              <a:t>SpaceX</a:t>
            </a:r>
            <a:r>
              <a:rPr lang="en-US" altLang="en-US" dirty="0">
                <a:latin typeface="Arial" panose="020B0604020202020204" pitchFamily="34" charset="0"/>
              </a:rPr>
              <a:t> API endpoint to retrieve relevant mission data.</a:t>
            </a:r>
          </a:p>
          <a:p>
            <a:pPr marL="0" lvl="0" indent="0" eaLnBrk="0" fontAlgn="base" hangingPunct="0">
              <a:lnSpc>
                <a:spcPct val="100000"/>
              </a:lnSpc>
              <a:spcBef>
                <a:spcPct val="0"/>
              </a:spcBef>
              <a:spcAft>
                <a:spcPct val="0"/>
              </a:spcAft>
              <a:buFontTx/>
              <a:buChar char="•"/>
            </a:pPr>
            <a:r>
              <a:rPr lang="en-US" altLang="en-US" dirty="0" smtClean="0">
                <a:latin typeface="Arial" panose="020B0604020202020204" pitchFamily="34" charset="0"/>
              </a:rPr>
              <a:t>Perform </a:t>
            </a:r>
            <a:r>
              <a:rPr lang="en-US" altLang="en-US" dirty="0">
                <a:latin typeface="Arial" panose="020B0604020202020204" pitchFamily="34" charset="0"/>
              </a:rPr>
              <a:t>REST API calls to collect data on launch sites, payloads, booster versions, and mission outcomes.</a:t>
            </a:r>
          </a:p>
          <a:p>
            <a:pPr marL="457200" lvl="1" indent="0" eaLnBrk="0" fontAlgn="base" hangingPunct="0">
              <a:lnSpc>
                <a:spcPct val="100000"/>
              </a:lnSpc>
              <a:spcBef>
                <a:spcPct val="0"/>
              </a:spcBef>
              <a:spcAft>
                <a:spcPct val="0"/>
              </a:spcAft>
              <a:buFontTx/>
              <a:buChar char="•"/>
            </a:pPr>
            <a:r>
              <a:rPr lang="en-US" altLang="en-US" i="1" dirty="0" smtClean="0">
                <a:latin typeface="Arial" panose="020B0604020202020204" pitchFamily="34" charset="0"/>
              </a:rPr>
              <a:t>Step </a:t>
            </a:r>
            <a:r>
              <a:rPr lang="en-US" altLang="en-US" i="1" dirty="0">
                <a:latin typeface="Arial" panose="020B0604020202020204" pitchFamily="34" charset="0"/>
              </a:rPr>
              <a:t>1</a:t>
            </a:r>
            <a:r>
              <a:rPr lang="en-US" altLang="en-US" dirty="0">
                <a:latin typeface="Arial" panose="020B0604020202020204" pitchFamily="34" charset="0"/>
              </a:rPr>
              <a:t>: Connect to </a:t>
            </a:r>
            <a:r>
              <a:rPr lang="en-US" altLang="en-US" dirty="0" err="1">
                <a:latin typeface="Arial" panose="020B0604020202020204" pitchFamily="34" charset="0"/>
              </a:rPr>
              <a:t>SpaceX</a:t>
            </a:r>
            <a:r>
              <a:rPr lang="en-US" altLang="en-US" dirty="0">
                <a:latin typeface="Arial" panose="020B0604020202020204" pitchFamily="34" charset="0"/>
              </a:rPr>
              <a:t> API.</a:t>
            </a:r>
          </a:p>
          <a:p>
            <a:pPr marL="457200" lvl="1" indent="0" eaLnBrk="0" fontAlgn="base" hangingPunct="0">
              <a:lnSpc>
                <a:spcPct val="100000"/>
              </a:lnSpc>
              <a:spcBef>
                <a:spcPct val="0"/>
              </a:spcBef>
              <a:spcAft>
                <a:spcPct val="0"/>
              </a:spcAft>
              <a:buFontTx/>
              <a:buChar char="•"/>
            </a:pPr>
            <a:r>
              <a:rPr lang="en-US" altLang="en-US" i="1" dirty="0">
                <a:latin typeface="Arial" panose="020B0604020202020204" pitchFamily="34" charset="0"/>
              </a:rPr>
              <a:t>Step 2</a:t>
            </a:r>
            <a:r>
              <a:rPr lang="en-US" altLang="en-US" dirty="0">
                <a:latin typeface="Arial" panose="020B0604020202020204" pitchFamily="34" charset="0"/>
              </a:rPr>
              <a:t>: Request launch data (e.g., endpoint </a:t>
            </a:r>
            <a:r>
              <a:rPr lang="en-US" altLang="en-US" sz="1000" dirty="0">
                <a:latin typeface="Arial Unicode MS"/>
              </a:rPr>
              <a:t>/v4/launches</a:t>
            </a:r>
            <a:r>
              <a:rPr lang="en-US" altLang="en-US" sz="700" dirty="0"/>
              <a:t>).</a:t>
            </a:r>
            <a:endParaRPr lang="en-US" altLang="en-US" sz="2800" dirty="0">
              <a:latin typeface="Arial" panose="020B0604020202020204" pitchFamily="34" charset="0"/>
            </a:endParaRPr>
          </a:p>
          <a:p>
            <a:pPr marL="457200" lvl="1" indent="0" eaLnBrk="0" fontAlgn="base" hangingPunct="0">
              <a:lnSpc>
                <a:spcPct val="100000"/>
              </a:lnSpc>
              <a:spcBef>
                <a:spcPct val="0"/>
              </a:spcBef>
              <a:spcAft>
                <a:spcPct val="0"/>
              </a:spcAft>
              <a:buFontTx/>
              <a:buChar char="•"/>
            </a:pPr>
            <a:r>
              <a:rPr lang="en-US" altLang="en-US" i="1" dirty="0">
                <a:latin typeface="Arial" panose="020B0604020202020204" pitchFamily="34" charset="0"/>
              </a:rPr>
              <a:t>Step 3</a:t>
            </a:r>
            <a:r>
              <a:rPr lang="en-US" altLang="en-US" dirty="0">
                <a:latin typeface="Arial" panose="020B0604020202020204" pitchFamily="34" charset="0"/>
              </a:rPr>
              <a:t>: Retrieve and parse JSON data.</a:t>
            </a:r>
          </a:p>
          <a:p>
            <a:pPr marL="457200" lvl="1" indent="0" eaLnBrk="0" fontAlgn="base" hangingPunct="0">
              <a:lnSpc>
                <a:spcPct val="100000"/>
              </a:lnSpc>
              <a:spcBef>
                <a:spcPct val="0"/>
              </a:spcBef>
              <a:spcAft>
                <a:spcPct val="0"/>
              </a:spcAft>
              <a:buFontTx/>
              <a:buChar char="•"/>
            </a:pPr>
            <a:r>
              <a:rPr lang="en-US" altLang="en-US" i="1" dirty="0">
                <a:latin typeface="Arial" panose="020B0604020202020204" pitchFamily="34" charset="0"/>
              </a:rPr>
              <a:t>Step 4</a:t>
            </a:r>
            <a:r>
              <a:rPr lang="en-US" altLang="en-US" dirty="0">
                <a:latin typeface="Arial" panose="020B0604020202020204" pitchFamily="34" charset="0"/>
              </a:rPr>
              <a:t>: Store the data in a structured format (</a:t>
            </a:r>
            <a:r>
              <a:rPr lang="en-US" altLang="en-US" dirty="0" err="1">
                <a:latin typeface="Arial" panose="020B0604020202020204" pitchFamily="34" charset="0"/>
              </a:rPr>
              <a:t>DataFrame</a:t>
            </a:r>
            <a:r>
              <a:rPr lang="en-US" altLang="en-US" dirty="0" smtClean="0">
                <a:latin typeface="Arial" panose="020B0604020202020204" pitchFamily="34" charset="0"/>
              </a:rPr>
              <a:t>).</a:t>
            </a:r>
            <a:endParaRPr lang="en-US" altLang="en-US" dirty="0">
              <a:latin typeface="Arial" panose="020B0604020202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155be751-a274-42e8-93fb-f39d3b9bccc8"/>
    <ds:schemaRef ds:uri="http://schemas.microsoft.com/office/infopath/2007/PartnerControls"/>
    <ds:schemaRef ds:uri="http://www.w3.org/XML/1998/namespace"/>
    <ds:schemaRef ds:uri="http://purl.org/dc/dcmitype/"/>
    <ds:schemaRef ds:uri="http://schemas.microsoft.com/office/2006/documentManagement/types"/>
    <ds:schemaRef ds:uri="http://purl.org/dc/elements/1.1/"/>
    <ds:schemaRef ds:uri="http://schemas.openxmlformats.org/package/2006/metadata/core-properties"/>
    <ds:schemaRef ds:uri="f80a141d-92ca-4d3d-9308-f7e7b1d44ce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430</TotalTime>
  <Words>2626</Words>
  <Application>Microsoft Office PowerPoint</Application>
  <PresentationFormat>Grand écran</PresentationFormat>
  <Paragraphs>340</Paragraphs>
  <Slides>49</Slides>
  <Notes>4</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49</vt:i4>
      </vt:variant>
    </vt:vector>
  </HeadingPairs>
  <TitlesOfParts>
    <vt:vector size="58" baseType="lpstr">
      <vt:lpstr>Abadi</vt:lpstr>
      <vt:lpstr>Arial</vt:lpstr>
      <vt:lpstr>Arial Unicode MS</vt:lpstr>
      <vt:lpstr>Calibri</vt:lpstr>
      <vt:lpstr>Calibri Light</vt:lpstr>
      <vt:lpstr>IBM Plex Mono SemiBold</vt:lpstr>
      <vt:lpstr>IBM Plex Mono Text</vt:lpstr>
      <vt:lpstr>SF Pro</vt:lpstr>
      <vt:lpstr>Custom Design</vt:lpstr>
      <vt:lpstr>Présentation PowerPoint</vt:lpstr>
      <vt:lpstr>Présentation PowerPoint</vt:lpstr>
      <vt:lpstr>Présentation PowerPoint</vt:lpstr>
      <vt:lpstr>Présentation PowerPoint</vt:lpstr>
      <vt:lpstr>Summary of methodologies </vt:lpstr>
      <vt:lpstr>Summary of Results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NASRI Mohamed</cp:lastModifiedBy>
  <cp:revision>205</cp:revision>
  <dcterms:created xsi:type="dcterms:W3CDTF">2021-04-29T18:58:34Z</dcterms:created>
  <dcterms:modified xsi:type="dcterms:W3CDTF">2024-11-04T15:31:54Z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